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29" d="100"/>
          <a:sy n="29" d="100"/>
        </p:scale>
        <p:origin x="2108"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5A2D-FD5A-5914-24A1-994173CB46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70C3A848-4667-D025-BD2A-60D24AE59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6F6C557C-A266-5258-F67F-1C39BB5F73D1}"/>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0398DC8A-4318-8CC0-DA18-90C3DB0E4DF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6C75EAAB-FC0A-73A0-7D4C-9CACB52A24F3}"/>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127217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7FB4-0C97-36BD-1441-C61B09C6BB36}"/>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228956EE-F3A3-6E14-CAD0-68DA316EA5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0B60B140-79E5-9627-35E4-EF8A16407935}"/>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9D6DD04B-32D5-EA1A-044D-42BB055198E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ED67B12-D918-F451-347F-9A4D8A93C4B8}"/>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3572200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55097-3C20-7169-D8B1-DC56F2ABCB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9F748252-C373-BACE-D81E-9473991ACD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F6BC29ED-533F-DEBA-C4F0-9C91BCA68579}"/>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FC5F286F-F41F-F254-8FF8-DDDE716AC836}"/>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E1ED080A-7446-9EFC-6CE5-C2EC8F903EB6}"/>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4357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7027-1A27-05EA-05F8-8E0C0A62377C}"/>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5D9BE537-7F80-24B6-6A51-F7B73E141F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CC33E0FC-A64A-DECF-6507-26C3BA02D577}"/>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84B25C55-756D-5246-2C6E-B69B697FF04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43BC0CE3-8099-FA54-E4AC-E61DF5B33001}"/>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5113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DF97-025D-C31E-25A0-66ACEF618A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5CABEA94-1184-7354-BB3B-C541C6C2FA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ABD0B4-375B-44EC-E95C-91A8DC097182}"/>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3A4B52E4-0C85-A36A-68C6-2C5256A6362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7AC768A5-41B9-4631-B4F0-0D0704644480}"/>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114442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08A0-F245-C363-83A1-0573B00C666F}"/>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DDA0FA3A-FDFB-CEF0-F18F-D1F4016A27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6E2CCC4D-2813-EB68-11FE-F3964DFDF9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5F609F7F-ABC4-09C8-D8E3-DA0AA18729B3}"/>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6" name="Footer Placeholder 5">
            <a:extLst>
              <a:ext uri="{FF2B5EF4-FFF2-40B4-BE49-F238E27FC236}">
                <a16:creationId xmlns:a16="http://schemas.microsoft.com/office/drawing/2014/main" id="{3C5497DF-7E07-54E1-CE25-F9E33A5E8D2B}"/>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A3056127-FF31-2444-DCC0-86AB044C014C}"/>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379157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9582-0D92-FAC6-941A-8F59C8EF291C}"/>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AB190A10-CC64-FF4E-A0DB-507ED70B0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58C44B-CA22-4E89-4597-DBB2724735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2F16429B-CB3A-5126-39CC-4A2D7BDDA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F20A3-2EF9-F133-72D3-BBF0392BB2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45E99416-58DD-96CB-DC39-FD5A04E58BB3}"/>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8" name="Footer Placeholder 7">
            <a:extLst>
              <a:ext uri="{FF2B5EF4-FFF2-40B4-BE49-F238E27FC236}">
                <a16:creationId xmlns:a16="http://schemas.microsoft.com/office/drawing/2014/main" id="{2E3CB815-3643-D691-4035-2A7DC33043C5}"/>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5CC79A45-5983-8A6A-3991-8725D576B909}"/>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266601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49E7-5221-B8C3-DEBD-831C2D0F7667}"/>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2A499052-3C53-F429-B364-BEBCF77FFCA7}"/>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4" name="Footer Placeholder 3">
            <a:extLst>
              <a:ext uri="{FF2B5EF4-FFF2-40B4-BE49-F238E27FC236}">
                <a16:creationId xmlns:a16="http://schemas.microsoft.com/office/drawing/2014/main" id="{43C65637-CEDD-DE65-D360-E5FFCF3B6656}"/>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AA2B0464-BA15-67CA-6748-740F52562DBA}"/>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152262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271A2-1363-F1B7-E0B0-8D50F656C9AA}"/>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3" name="Footer Placeholder 2">
            <a:extLst>
              <a:ext uri="{FF2B5EF4-FFF2-40B4-BE49-F238E27FC236}">
                <a16:creationId xmlns:a16="http://schemas.microsoft.com/office/drawing/2014/main" id="{5F3D5182-3703-ABC1-2B07-FDB33E1CFFCB}"/>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865B4581-3D2A-0891-2653-C11B5D835561}"/>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227206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3B28-B6FE-FEAD-A811-ED6A70922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6C6D9CB3-D59A-9639-0BEA-EB8C7076E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9A15345E-4E85-7D02-819D-0306D86CC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C061A-FD25-5C53-4A0A-B184FD5821ED}"/>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6" name="Footer Placeholder 5">
            <a:extLst>
              <a:ext uri="{FF2B5EF4-FFF2-40B4-BE49-F238E27FC236}">
                <a16:creationId xmlns:a16="http://schemas.microsoft.com/office/drawing/2014/main" id="{6C575C51-270D-541D-82CA-1052BF249938}"/>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4A41B0BF-3089-B384-07FF-877A741DB1AE}"/>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765384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2E7-15F9-3B3A-89D8-4D1405E54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4BF3356F-AC4C-A0D6-B4CB-35FB7CC0C9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7207F662-AC1A-F74D-503A-09D525005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9248D-A2B8-BC05-9ABF-5155D7F92221}"/>
              </a:ext>
            </a:extLst>
          </p:cNvPr>
          <p:cNvSpPr>
            <a:spLocks noGrp="1"/>
          </p:cNvSpPr>
          <p:nvPr>
            <p:ph type="dt" sz="half" idx="10"/>
          </p:nvPr>
        </p:nvSpPr>
        <p:spPr/>
        <p:txBody>
          <a:bodyPr/>
          <a:lstStyle/>
          <a:p>
            <a:fld id="{9329C3ED-5BEF-418E-A6F2-B2510BFA29CC}" type="datetimeFigureOut">
              <a:rPr lang="de-CH" smtClean="0"/>
              <a:t>27.03.2024</a:t>
            </a:fld>
            <a:endParaRPr lang="de-CH"/>
          </a:p>
        </p:txBody>
      </p:sp>
      <p:sp>
        <p:nvSpPr>
          <p:cNvPr id="6" name="Footer Placeholder 5">
            <a:extLst>
              <a:ext uri="{FF2B5EF4-FFF2-40B4-BE49-F238E27FC236}">
                <a16:creationId xmlns:a16="http://schemas.microsoft.com/office/drawing/2014/main" id="{726D7923-BBF1-0662-D511-97824E3E940D}"/>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FEDB7CCA-82F1-E1FE-C294-AEF98D7C7DD0}"/>
              </a:ext>
            </a:extLst>
          </p:cNvPr>
          <p:cNvSpPr>
            <a:spLocks noGrp="1"/>
          </p:cNvSpPr>
          <p:nvPr>
            <p:ph type="sldNum" sz="quarter" idx="12"/>
          </p:nvPr>
        </p:nvSpPr>
        <p:spPr/>
        <p:txBody>
          <a:bodyPr/>
          <a:lstStyle/>
          <a:p>
            <a:fld id="{72E838BE-2DA9-40CD-8571-74E58D5B4311}" type="slidenum">
              <a:rPr lang="de-CH" smtClean="0"/>
              <a:t>‹#›</a:t>
            </a:fld>
            <a:endParaRPr lang="de-CH"/>
          </a:p>
        </p:txBody>
      </p:sp>
    </p:spTree>
    <p:extLst>
      <p:ext uri="{BB962C8B-B14F-4D97-AF65-F5344CB8AC3E}">
        <p14:creationId xmlns:p14="http://schemas.microsoft.com/office/powerpoint/2010/main" val="181162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39C52-A6A3-7773-4DB0-4563697CE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06CC1066-02C6-0FFD-F4D9-66D9D3AE2A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AB12B475-2206-2B0F-56AC-7DAC5D0C45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29C3ED-5BEF-418E-A6F2-B2510BFA29CC}" type="datetimeFigureOut">
              <a:rPr lang="de-CH" smtClean="0"/>
              <a:t>27.03.2024</a:t>
            </a:fld>
            <a:endParaRPr lang="de-CH"/>
          </a:p>
        </p:txBody>
      </p:sp>
      <p:sp>
        <p:nvSpPr>
          <p:cNvPr id="5" name="Footer Placeholder 4">
            <a:extLst>
              <a:ext uri="{FF2B5EF4-FFF2-40B4-BE49-F238E27FC236}">
                <a16:creationId xmlns:a16="http://schemas.microsoft.com/office/drawing/2014/main" id="{04812CAE-6F2E-FA8C-0735-160981AFD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CH"/>
          </a:p>
        </p:txBody>
      </p:sp>
      <p:sp>
        <p:nvSpPr>
          <p:cNvPr id="6" name="Slide Number Placeholder 5">
            <a:extLst>
              <a:ext uri="{FF2B5EF4-FFF2-40B4-BE49-F238E27FC236}">
                <a16:creationId xmlns:a16="http://schemas.microsoft.com/office/drawing/2014/main" id="{D559D6C1-029E-0FA3-183C-0061E2318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E838BE-2DA9-40CD-8571-74E58D5B4311}" type="slidenum">
              <a:rPr lang="de-CH" smtClean="0"/>
              <a:t>‹#›</a:t>
            </a:fld>
            <a:endParaRPr lang="de-CH"/>
          </a:p>
        </p:txBody>
      </p:sp>
    </p:spTree>
    <p:extLst>
      <p:ext uri="{BB962C8B-B14F-4D97-AF65-F5344CB8AC3E}">
        <p14:creationId xmlns:p14="http://schemas.microsoft.com/office/powerpoint/2010/main" val="142114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2181D2-5EE5-8B8B-5FB5-1B76AFBA6F88}"/>
              </a:ext>
            </a:extLst>
          </p:cNvPr>
          <p:cNvSpPr>
            <a:spLocks noGrp="1"/>
          </p:cNvSpPr>
          <p:nvPr>
            <p:ph type="subTitle" idx="1"/>
          </p:nvPr>
        </p:nvSpPr>
        <p:spPr/>
        <p:txBody>
          <a:bodyPr/>
          <a:lstStyle/>
          <a:p>
            <a:endParaRPr lang="de-CH" dirty="0"/>
          </a:p>
        </p:txBody>
      </p:sp>
      <p:pic>
        <p:nvPicPr>
          <p:cNvPr id="7" name="Picture 6" descr="A rainbow over a field&#10;&#10;Description automatically generated">
            <a:extLst>
              <a:ext uri="{FF2B5EF4-FFF2-40B4-BE49-F238E27FC236}">
                <a16:creationId xmlns:a16="http://schemas.microsoft.com/office/drawing/2014/main" id="{2B7BDBC9-62CD-F779-4330-D421D9D99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542478"/>
          </a:xfrm>
          <a:prstGeom prst="rect">
            <a:avLst/>
          </a:prstGeom>
        </p:spPr>
      </p:pic>
      <p:pic>
        <p:nvPicPr>
          <p:cNvPr id="11" name="Picture 10" descr="A person walking on a path in the rain&#10;&#10;Description automatically generated">
            <a:extLst>
              <a:ext uri="{FF2B5EF4-FFF2-40B4-BE49-F238E27FC236}">
                <a16:creationId xmlns:a16="http://schemas.microsoft.com/office/drawing/2014/main" id="{91D92960-1C3C-9EDC-645E-E6F8535FD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191" y="2574218"/>
            <a:ext cx="3125809" cy="4283781"/>
          </a:xfrm>
          <a:prstGeom prst="rect">
            <a:avLst/>
          </a:prstGeom>
        </p:spPr>
      </p:pic>
      <p:pic>
        <p:nvPicPr>
          <p:cNvPr id="23" name="Picture 22" descr="A tree branch covered in ice&#10;&#10;Description automatically generated">
            <a:extLst>
              <a:ext uri="{FF2B5EF4-FFF2-40B4-BE49-F238E27FC236}">
                <a16:creationId xmlns:a16="http://schemas.microsoft.com/office/drawing/2014/main" id="{2C2F9042-F913-22B4-F8AB-B52624F97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083775"/>
            <a:ext cx="6012260" cy="1774225"/>
          </a:xfrm>
          <a:prstGeom prst="rect">
            <a:avLst/>
          </a:prstGeom>
        </p:spPr>
      </p:pic>
      <mc:AlternateContent xmlns:mc="http://schemas.openxmlformats.org/markup-compatibility/2006">
        <mc:Choice xmlns:am3d="http://schemas.microsoft.com/office/drawing/2017/model3d" Requires="am3d">
          <p:graphicFrame>
            <p:nvGraphicFramePr>
              <p:cNvPr id="26" name="3D Model 25" descr="Partial sun">
                <a:extLst>
                  <a:ext uri="{FF2B5EF4-FFF2-40B4-BE49-F238E27FC236}">
                    <a16:creationId xmlns:a16="http://schemas.microsoft.com/office/drawing/2014/main" id="{50314D1F-3165-A935-A009-01740520A0D0}"/>
                  </a:ext>
                </a:extLst>
              </p:cNvPr>
              <p:cNvGraphicFramePr>
                <a:graphicFrameLocks noChangeAspect="1"/>
              </p:cNvGraphicFramePr>
              <p:nvPr>
                <p:extLst>
                  <p:ext uri="{D42A27DB-BD31-4B8C-83A1-F6EECF244321}">
                    <p14:modId xmlns:p14="http://schemas.microsoft.com/office/powerpoint/2010/main" val="345592743"/>
                  </p:ext>
                </p:extLst>
              </p:nvPr>
            </p:nvGraphicFramePr>
            <p:xfrm>
              <a:off x="-1524787" y="-1053786"/>
              <a:ext cx="6097573" cy="3628004"/>
            </p:xfrm>
            <a:graphic>
              <a:graphicData uri="http://schemas.microsoft.com/office/drawing/2017/model3d">
                <am3d:model3d r:embed="rId5">
                  <am3d:spPr>
                    <a:xfrm>
                      <a:off x="0" y="0"/>
                      <a:ext cx="6097573" cy="3628004"/>
                    </a:xfrm>
                    <a:prstGeom prst="rect">
                      <a:avLst/>
                    </a:prstGeom>
                  </am3d:spPr>
                  <am3d:camera>
                    <am3d:pos x="0" y="0" z="68366310"/>
                    <am3d:up dx="0" dy="36000000" dz="0"/>
                    <am3d:lookAt x="0" y="0" z="0"/>
                    <am3d:perspective fov="2700000"/>
                  </am3d:camera>
                  <am3d:trans>
                    <am3d:meterPerModelUnit n="5722078" d="1000000"/>
                    <am3d:preTrans dx="1965996" dy="-13076086" dz="-566466"/>
                    <am3d:scale>
                      <am3d:sx n="1000000" d="1000000"/>
                      <am3d:sy n="1000000" d="1000000"/>
                      <am3d:sz n="1000000" d="1000000"/>
                    </am3d:scale>
                    <am3d:rot ax="3320113" ay="2704671" az="2740625"/>
                    <am3d:postTrans dx="0" dy="0" dz="0"/>
                  </am3d:trans>
                  <am3d:raster rName="Office3DRenderer" rVer="16.0.8326">
                    <am3d:blip r:embed="rId6"/>
                  </am3d:raster>
                  <am3d:objViewport viewportSz="5035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Partial sun">
                <a:extLst>
                  <a:ext uri="{FF2B5EF4-FFF2-40B4-BE49-F238E27FC236}">
                    <a16:creationId xmlns:a16="http://schemas.microsoft.com/office/drawing/2014/main" id="{50314D1F-3165-A935-A009-01740520A0D0}"/>
                  </a:ext>
                </a:extLst>
              </p:cNvPr>
              <p:cNvPicPr>
                <a:picLocks noGrp="1" noRot="1" noChangeAspect="1" noMove="1" noResize="1" noEditPoints="1" noAdjustHandles="1" noChangeArrowheads="1" noChangeShapeType="1" noCrop="1"/>
              </p:cNvPicPr>
              <p:nvPr/>
            </p:nvPicPr>
            <p:blipFill>
              <a:blip r:embed="rId6"/>
              <a:stretch>
                <a:fillRect/>
              </a:stretch>
            </p:blipFill>
            <p:spPr>
              <a:xfrm>
                <a:off x="-1524787" y="-1053786"/>
                <a:ext cx="6097573" cy="3628004"/>
              </a:xfrm>
              <a:prstGeom prst="rect">
                <a:avLst/>
              </a:prstGeom>
            </p:spPr>
          </p:pic>
        </mc:Fallback>
      </mc:AlternateContent>
      <p:sp>
        <p:nvSpPr>
          <p:cNvPr id="28" name="Title 27">
            <a:extLst>
              <a:ext uri="{FF2B5EF4-FFF2-40B4-BE49-F238E27FC236}">
                <a16:creationId xmlns:a16="http://schemas.microsoft.com/office/drawing/2014/main" id="{48B3A66A-39E2-9A58-0D43-9C62C36BFBA5}"/>
              </a:ext>
            </a:extLst>
          </p:cNvPr>
          <p:cNvSpPr>
            <a:spLocks noGrp="1"/>
          </p:cNvSpPr>
          <p:nvPr>
            <p:ph type="ctrTitle"/>
          </p:nvPr>
        </p:nvSpPr>
        <p:spPr>
          <a:xfrm>
            <a:off x="1025913" y="74908"/>
            <a:ext cx="11166088" cy="2000265"/>
          </a:xfrm>
        </p:spPr>
        <p:txBody>
          <a:bodyPr>
            <a:normAutofit/>
          </a:bodyPr>
          <a:lstStyle/>
          <a:p>
            <a:r>
              <a:rPr lang="de-CH" b="1" i="0" dirty="0">
                <a:solidFill>
                  <a:schemeClr val="bg1"/>
                </a:solidFill>
                <a:effectLst/>
                <a:latin typeface="Arial" panose="020B0604020202020204" pitchFamily="34" charset="0"/>
                <a:cs typeface="Arial" panose="020B0604020202020204" pitchFamily="34" charset="0"/>
              </a:rPr>
              <a:t>      </a:t>
            </a:r>
            <a:r>
              <a:rPr lang="de-CH" b="1" i="0" dirty="0" err="1">
                <a:solidFill>
                  <a:schemeClr val="bg1"/>
                </a:solidFill>
                <a:effectLst/>
                <a:latin typeface="Arial" panose="020B0604020202020204" pitchFamily="34" charset="0"/>
                <a:cs typeface="Arial" panose="020B0604020202020204" pitchFamily="34" charset="0"/>
              </a:rPr>
              <a:t>Forecasting</a:t>
            </a:r>
            <a:r>
              <a:rPr lang="de-CH" b="1" i="0" dirty="0">
                <a:solidFill>
                  <a:schemeClr val="bg1"/>
                </a:solidFill>
                <a:effectLst/>
                <a:latin typeface="Arial" panose="020B0604020202020204" pitchFamily="34" charset="0"/>
                <a:cs typeface="Arial" panose="020B0604020202020204" pitchFamily="34" charset="0"/>
              </a:rPr>
              <a:t> </a:t>
            </a:r>
            <a:r>
              <a:rPr lang="de-CH" b="1" i="0" dirty="0" err="1">
                <a:solidFill>
                  <a:schemeClr val="bg1"/>
                </a:solidFill>
                <a:effectLst/>
                <a:latin typeface="Arial" panose="020B0604020202020204" pitchFamily="34" charset="0"/>
                <a:cs typeface="Arial" panose="020B0604020202020204" pitchFamily="34" charset="0"/>
              </a:rPr>
              <a:t>the</a:t>
            </a:r>
            <a:r>
              <a:rPr lang="de-CH" b="1" i="0" dirty="0">
                <a:solidFill>
                  <a:schemeClr val="bg1"/>
                </a:solidFill>
                <a:effectLst/>
                <a:latin typeface="Arial" panose="020B0604020202020204" pitchFamily="34" charset="0"/>
                <a:cs typeface="Arial" panose="020B0604020202020204" pitchFamily="34" charset="0"/>
              </a:rPr>
              <a:t> Future</a:t>
            </a:r>
            <a:endParaRPr lang="de-CH" b="1" dirty="0">
              <a:solidFill>
                <a:schemeClr val="bg1"/>
              </a:solidFill>
              <a:latin typeface="Arial" panose="020B0604020202020204" pitchFamily="34" charset="0"/>
              <a:cs typeface="Arial" panose="020B0604020202020204" pitchFamily="34" charset="0"/>
            </a:endParaRPr>
          </a:p>
        </p:txBody>
      </p:sp>
      <p:pic>
        <p:nvPicPr>
          <p:cNvPr id="30" name="Picture 29" descr="A snowy road with trees and a blue sky&#10;&#10;Description automatically generated">
            <a:extLst>
              <a:ext uri="{FF2B5EF4-FFF2-40B4-BE49-F238E27FC236}">
                <a16:creationId xmlns:a16="http://schemas.microsoft.com/office/drawing/2014/main" id="{B8964B18-D7C9-61E0-6A15-63DDEA8EFE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2259" y="2574218"/>
            <a:ext cx="3053932" cy="4208873"/>
          </a:xfrm>
          <a:prstGeom prst="rect">
            <a:avLst/>
          </a:prstGeom>
        </p:spPr>
      </p:pic>
      <p:pic>
        <p:nvPicPr>
          <p:cNvPr id="32" name="Picture 31" descr="A city with a tall tower in the distance&#10;&#10;Description automatically generated">
            <a:extLst>
              <a:ext uri="{FF2B5EF4-FFF2-40B4-BE49-F238E27FC236}">
                <a16:creationId xmlns:a16="http://schemas.microsoft.com/office/drawing/2014/main" id="{5E6C91F8-2686-4CF9-375E-BE3E620064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42477"/>
            <a:ext cx="6012259" cy="2541297"/>
          </a:xfrm>
          <a:prstGeom prst="rect">
            <a:avLst/>
          </a:prstGeom>
        </p:spPr>
      </p:pic>
    </p:spTree>
    <p:extLst>
      <p:ext uri="{BB962C8B-B14F-4D97-AF65-F5344CB8AC3E}">
        <p14:creationId xmlns:p14="http://schemas.microsoft.com/office/powerpoint/2010/main" val="4068681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5" name="Rectangle 10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E9CDE-1472-EF6D-9357-8915113F86F0}"/>
              </a:ext>
            </a:extLst>
          </p:cNvPr>
          <p:cNvSpPr>
            <a:spLocks noGrp="1"/>
          </p:cNvSpPr>
          <p:nvPr>
            <p:ph type="ctrTitle"/>
          </p:nvPr>
        </p:nvSpPr>
        <p:spPr>
          <a:xfrm>
            <a:off x="111513" y="156117"/>
            <a:ext cx="6200078" cy="1940311"/>
          </a:xfrm>
        </p:spPr>
        <p:txBody>
          <a:bodyPr anchor="b">
            <a:noAutofit/>
          </a:bodyPr>
          <a:lstStyle/>
          <a:p>
            <a:pPr algn="just"/>
            <a:r>
              <a:rPr lang="en-US" sz="3200" dirty="0">
                <a:solidFill>
                  <a:srgbClr val="FFFFFF"/>
                </a:solidFill>
                <a:latin typeface="Arial" panose="020B0604020202020204" pitchFamily="34" charset="0"/>
                <a:cs typeface="Arial" panose="020B0604020202020204" pitchFamily="34" charset="0"/>
              </a:rPr>
              <a:t>How does the wind speed change over the course of a day? Create a radial chart in Power BI to represent this.</a:t>
            </a:r>
            <a:endParaRPr lang="de-CH" sz="3200" dirty="0">
              <a:solidFill>
                <a:srgbClr val="FFFFFF"/>
              </a:solidFill>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83B58EB-448A-B585-913C-554F2848B22A}"/>
              </a:ext>
            </a:extLst>
          </p:cNvPr>
          <p:cNvSpPr>
            <a:spLocks noGrp="1"/>
          </p:cNvSpPr>
          <p:nvPr>
            <p:ph type="subTitle" idx="1"/>
          </p:nvPr>
        </p:nvSpPr>
        <p:spPr>
          <a:xfrm>
            <a:off x="223024" y="2886841"/>
            <a:ext cx="6200079" cy="3815042"/>
          </a:xfrm>
        </p:spPr>
        <p:txBody>
          <a:bodyPr anchor="t">
            <a:noAutofit/>
          </a:bodyPr>
          <a:lstStyle/>
          <a:p>
            <a:pPr algn="just"/>
            <a:r>
              <a:rPr lang="en-US" sz="2600" dirty="0">
                <a:solidFill>
                  <a:srgbClr val="FFFFFF"/>
                </a:solidFill>
                <a:latin typeface="Arial" panose="020B0604020202020204" pitchFamily="34" charset="0"/>
                <a:cs typeface="Arial" panose="020B0604020202020204" pitchFamily="34" charset="0"/>
              </a:rPr>
              <a:t>Wind speed fluctuates significantly over the course of the day, with periods of higher wind speeds interspersed with calmer intervals. The visual suggests a cyclical pattern where certain times consistently experience higher or lower wind speeds. This information could inform activities affected by wind conditions, such as aviation, marine operations, or outdoor events.</a:t>
            </a:r>
            <a:endParaRPr lang="de-CH" sz="2600" dirty="0">
              <a:solidFill>
                <a:srgbClr val="FFFFFF"/>
              </a:solidFill>
              <a:latin typeface="Arial" panose="020B0604020202020204" pitchFamily="34" charset="0"/>
              <a:cs typeface="Arial" panose="020B0604020202020204" pitchFamily="34" charset="0"/>
            </a:endParaRPr>
          </a:p>
        </p:txBody>
      </p:sp>
      <p:pic>
        <p:nvPicPr>
          <p:cNvPr id="7" name="Picture 6" descr="A colorful circular pattern with many different colored circles&#10;&#10;Description automatically generated with medium confidence">
            <a:extLst>
              <a:ext uri="{FF2B5EF4-FFF2-40B4-BE49-F238E27FC236}">
                <a16:creationId xmlns:a16="http://schemas.microsoft.com/office/drawing/2014/main" id="{20477BFC-9218-453D-CD1E-12D78D1947E0}"/>
              </a:ext>
            </a:extLst>
          </p:cNvPr>
          <p:cNvPicPr>
            <a:picLocks noChangeAspect="1"/>
          </p:cNvPicPr>
          <p:nvPr/>
        </p:nvPicPr>
        <p:blipFill rotWithShape="1">
          <a:blip r:embed="rId2"/>
          <a:srcRect t="16081" r="-4" b="18221"/>
          <a:stretch/>
        </p:blipFill>
        <p:spPr>
          <a:xfrm>
            <a:off x="6678615" y="3657600"/>
            <a:ext cx="5529831" cy="3200400"/>
          </a:xfrm>
          <a:prstGeom prst="rect">
            <a:avLst/>
          </a:prstGeom>
        </p:spPr>
      </p:pic>
      <p:pic>
        <p:nvPicPr>
          <p:cNvPr id="5" name="Picture 4" descr="A person parachuting in the sky&#10;&#10;Description automatically generated">
            <a:extLst>
              <a:ext uri="{FF2B5EF4-FFF2-40B4-BE49-F238E27FC236}">
                <a16:creationId xmlns:a16="http://schemas.microsoft.com/office/drawing/2014/main" id="{68B925F4-7246-7A34-58B4-54D5AEA08E84}"/>
              </a:ext>
            </a:extLst>
          </p:cNvPr>
          <p:cNvPicPr>
            <a:picLocks noChangeAspect="1"/>
          </p:cNvPicPr>
          <p:nvPr/>
        </p:nvPicPr>
        <p:blipFill rotWithShape="1">
          <a:blip r:embed="rId3">
            <a:extLst>
              <a:ext uri="{28A0092B-C50C-407E-A947-70E740481C1C}">
                <a14:useLocalDpi xmlns:a14="http://schemas.microsoft.com/office/drawing/2010/main" val="0"/>
              </a:ext>
            </a:extLst>
          </a:blip>
          <a:srcRect t="23213" r="-4" b="1247"/>
          <a:stretch/>
        </p:blipFill>
        <p:spPr>
          <a:xfrm>
            <a:off x="6678615" y="1"/>
            <a:ext cx="5513378" cy="3429000"/>
          </a:xfrm>
          <a:prstGeom prst="rect">
            <a:avLst/>
          </a:prstGeom>
        </p:spPr>
      </p:pic>
    </p:spTree>
    <p:extLst>
      <p:ext uri="{BB962C8B-B14F-4D97-AF65-F5344CB8AC3E}">
        <p14:creationId xmlns:p14="http://schemas.microsoft.com/office/powerpoint/2010/main" val="1963039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3726E6E6-780F-4A0A-A5F4-00A5D98CD9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4" name="Oval 43">
              <a:extLst>
                <a:ext uri="{FF2B5EF4-FFF2-40B4-BE49-F238E27FC236}">
                  <a16:creationId xmlns:a16="http://schemas.microsoft.com/office/drawing/2014/main" id="{D0CE67C6-550F-4926-A0C6-3B04D135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FE779B0-F7A5-4CC4-866E-BE631E493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0C0F8B-0FF1-48AC-AAFF-ADE67F5D3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33A1D7-4610-4093-8383-604286D8C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F812992-42FB-42E1-BDF9-82281909A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B7AC02-CE8D-437F-AC5D-838D3B45D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B15836B-85C4-CF4D-F391-7D1FE88195BF}"/>
              </a:ext>
            </a:extLst>
          </p:cNvPr>
          <p:cNvSpPr>
            <a:spLocks noGrp="1"/>
          </p:cNvSpPr>
          <p:nvPr>
            <p:ph type="ctrTitle"/>
          </p:nvPr>
        </p:nvSpPr>
        <p:spPr>
          <a:xfrm>
            <a:off x="629640" y="630936"/>
            <a:ext cx="5815651" cy="2702018"/>
          </a:xfrm>
          <a:noFill/>
        </p:spPr>
        <p:txBody>
          <a:bodyPr anchor="b">
            <a:normAutofit/>
          </a:bodyPr>
          <a:lstStyle/>
          <a:p>
            <a:pPr algn="l"/>
            <a:r>
              <a:rPr lang="en-US" sz="3400">
                <a:solidFill>
                  <a:schemeClr val="bg1"/>
                </a:solidFill>
                <a:latin typeface="Arial" panose="020B0604020202020204" pitchFamily="34" charset="0"/>
                <a:cs typeface="Arial" panose="020B0604020202020204" pitchFamily="34" charset="0"/>
              </a:rPr>
              <a:t>Create a Power BI chart comparing the temperature variations between two selected cities over a specific timeframe</a:t>
            </a:r>
            <a:r>
              <a:rPr lang="en-US" sz="3400">
                <a:solidFill>
                  <a:schemeClr val="bg1"/>
                </a:solidFill>
              </a:rPr>
              <a:t>.</a:t>
            </a:r>
            <a:endParaRPr lang="de-CH" sz="3400">
              <a:solidFill>
                <a:schemeClr val="bg1"/>
              </a:solidFill>
            </a:endParaRPr>
          </a:p>
        </p:txBody>
      </p:sp>
      <p:sp>
        <p:nvSpPr>
          <p:cNvPr id="51" name="Rectangle 50">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E06513A-997E-439F-88F7-33C92E74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00000">
            <a:off x="7037257" y="2562815"/>
            <a:ext cx="3065910" cy="3065910"/>
          </a:xfrm>
          <a:prstGeom prst="ellipse">
            <a:avLst/>
          </a:prstGeom>
          <a:gradFill>
            <a:gsLst>
              <a:gs pos="0">
                <a:schemeClr val="tx2">
                  <a:lumMod val="75000"/>
                  <a:alpha val="10000"/>
                </a:schemeClr>
              </a:gs>
              <a:gs pos="100000">
                <a:schemeClr val="tx2">
                  <a:lumMod val="7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D410E918-5C84-4D9A-9CFE-CD3CCB17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ck on a pole in a city&#10;&#10;Description automatically generated">
            <a:extLst>
              <a:ext uri="{FF2B5EF4-FFF2-40B4-BE49-F238E27FC236}">
                <a16:creationId xmlns:a16="http://schemas.microsoft.com/office/drawing/2014/main" id="{1EE5CA61-58CB-A681-E110-4F9F342CDD14}"/>
              </a:ext>
            </a:extLst>
          </p:cNvPr>
          <p:cNvPicPr>
            <a:picLocks noChangeAspect="1"/>
          </p:cNvPicPr>
          <p:nvPr/>
        </p:nvPicPr>
        <p:blipFill rotWithShape="1">
          <a:blip r:embed="rId2">
            <a:extLst>
              <a:ext uri="{28A0092B-C50C-407E-A947-70E740481C1C}">
                <a14:useLocalDpi xmlns:a14="http://schemas.microsoft.com/office/drawing/2010/main" val="0"/>
              </a:ext>
            </a:extLst>
          </a:blip>
          <a:srcRect r="2" b="13074"/>
          <a:stretch/>
        </p:blipFill>
        <p:spPr>
          <a:xfrm>
            <a:off x="7564519" y="327919"/>
            <a:ext cx="3738284" cy="2827972"/>
          </a:xfrm>
          <a:prstGeom prst="rect">
            <a:avLst/>
          </a:prstGeom>
        </p:spPr>
      </p:pic>
      <p:grpSp>
        <p:nvGrpSpPr>
          <p:cNvPr id="65" name="Group 64">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3" y="774915"/>
            <a:ext cx="304800" cy="429768"/>
            <a:chOff x="215328" y="-46937"/>
            <a:chExt cx="304800" cy="2773841"/>
          </a:xfrm>
        </p:grpSpPr>
        <p:cxnSp>
          <p:nvCxnSpPr>
            <p:cNvPr id="66" name="Straight Connector 65">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72" name="Straight Connector 71">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8" name="Straight Connector 77">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CC133E81-F328-73EA-137C-8DC316258E46}"/>
              </a:ext>
            </a:extLst>
          </p:cNvPr>
          <p:cNvSpPr>
            <a:spLocks noGrp="1"/>
          </p:cNvSpPr>
          <p:nvPr>
            <p:ph type="subTitle" idx="1"/>
          </p:nvPr>
        </p:nvSpPr>
        <p:spPr>
          <a:xfrm>
            <a:off x="629641" y="3501529"/>
            <a:ext cx="5815651" cy="2627978"/>
          </a:xfrm>
          <a:noFill/>
        </p:spPr>
        <p:txBody>
          <a:bodyPr anchor="t">
            <a:normAutofit/>
          </a:bodyPr>
          <a:lstStyle/>
          <a:p>
            <a:pPr algn="l"/>
            <a:r>
              <a:rPr lang="en-US" sz="2000">
                <a:solidFill>
                  <a:schemeClr val="bg1"/>
                </a:solidFill>
                <a:latin typeface="Arial" panose="020B0604020202020204" pitchFamily="34" charset="0"/>
                <a:cs typeface="Arial" panose="020B0604020202020204" pitchFamily="34" charset="0"/>
              </a:rPr>
              <a:t>The chart compares average temperature variations between two selected cities over the years. The trend lines show how temperatures in one city generally stay above or below the other, with both cities experiencing some year-to-year changes. This visualization helps in understanding and comparing the climatic trends of the two cities</a:t>
            </a:r>
          </a:p>
          <a:p>
            <a:pPr algn="l"/>
            <a:endParaRPr lang="de-CH" sz="2000">
              <a:solidFill>
                <a:schemeClr val="bg1"/>
              </a:solidFill>
            </a:endParaRPr>
          </a:p>
        </p:txBody>
      </p:sp>
      <p:pic>
        <p:nvPicPr>
          <p:cNvPr id="9" name="Picture 8">
            <a:extLst>
              <a:ext uri="{FF2B5EF4-FFF2-40B4-BE49-F238E27FC236}">
                <a16:creationId xmlns:a16="http://schemas.microsoft.com/office/drawing/2014/main" id="{BA21CB5C-641E-4D43-5A9E-F098C9443697}"/>
              </a:ext>
            </a:extLst>
          </p:cNvPr>
          <p:cNvPicPr>
            <a:picLocks noChangeAspect="1"/>
          </p:cNvPicPr>
          <p:nvPr/>
        </p:nvPicPr>
        <p:blipFill rotWithShape="1">
          <a:blip r:embed="rId3"/>
          <a:srcRect l="1677" r="1" b="1"/>
          <a:stretch/>
        </p:blipFill>
        <p:spPr>
          <a:xfrm>
            <a:off x="6319144" y="3437987"/>
            <a:ext cx="5869803" cy="3414051"/>
          </a:xfrm>
          <a:prstGeom prst="rect">
            <a:avLst/>
          </a:prstGeom>
        </p:spPr>
      </p:pic>
    </p:spTree>
    <p:extLst>
      <p:ext uri="{BB962C8B-B14F-4D97-AF65-F5344CB8AC3E}">
        <p14:creationId xmlns:p14="http://schemas.microsoft.com/office/powerpoint/2010/main" val="1877475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8D6DB-8E8B-850B-A01F-2EBB4FC06ABD}"/>
              </a:ext>
            </a:extLst>
          </p:cNvPr>
          <p:cNvSpPr>
            <a:spLocks noGrp="1"/>
          </p:cNvSpPr>
          <p:nvPr>
            <p:ph type="title"/>
          </p:nvPr>
        </p:nvSpPr>
        <p:spPr>
          <a:xfrm>
            <a:off x="466722" y="3429000"/>
            <a:ext cx="3201366" cy="2917612"/>
          </a:xfrm>
        </p:spPr>
        <p:txBody>
          <a:bodyPr anchor="b">
            <a:normAutofit/>
          </a:bodyPr>
          <a:lstStyle/>
          <a:p>
            <a:pPr algn="just"/>
            <a:r>
              <a:rPr lang="en-US" sz="2800" dirty="0">
                <a:solidFill>
                  <a:srgbClr val="FFFFFF"/>
                </a:solidFill>
                <a:latin typeface="Arial" panose="020B0604020202020204" pitchFamily="34" charset="0"/>
                <a:cs typeface="Arial" panose="020B0604020202020204" pitchFamily="34" charset="0"/>
              </a:rPr>
              <a:t>Can you build a heatmap in Power BI to show the temperature ranges for cities across different countries?</a:t>
            </a:r>
            <a:endParaRPr lang="de-CH" sz="2800" dirty="0">
              <a:solidFill>
                <a:srgbClr val="FFFFFF"/>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314A100F-36A9-B8FB-0FBB-88BBCB124D96}"/>
              </a:ext>
            </a:extLst>
          </p:cNvPr>
          <p:cNvSpPr>
            <a:spLocks noGrp="1"/>
          </p:cNvSpPr>
          <p:nvPr>
            <p:ph idx="1"/>
          </p:nvPr>
        </p:nvSpPr>
        <p:spPr>
          <a:xfrm>
            <a:off x="4337261" y="649480"/>
            <a:ext cx="3269769" cy="5546047"/>
          </a:xfrm>
        </p:spPr>
        <p:txBody>
          <a:bodyPr anchor="ctr">
            <a:normAutofit lnSpcReduction="10000"/>
          </a:bodyPr>
          <a:lstStyle/>
          <a:p>
            <a:pPr marL="0" indent="0" algn="just">
              <a:buNone/>
            </a:pPr>
            <a:r>
              <a:rPr lang="en-US" sz="2400" dirty="0">
                <a:latin typeface="Arial" panose="020B0604020202020204" pitchFamily="34" charset="0"/>
                <a:cs typeface="Arial" panose="020B0604020202020204" pitchFamily="34" charset="0"/>
              </a:rPr>
              <a:t>The heatmap indicates areas with significant temperature variations across different cities globally. The intensity of the colors represents the range of temperatures, with some regions showing more extreme differences than others. This visualization can help in identifying climate patterns and differences between cities worldwide.</a:t>
            </a:r>
          </a:p>
          <a:p>
            <a:endParaRPr lang="de-CH" sz="2000" dirty="0"/>
          </a:p>
        </p:txBody>
      </p:sp>
      <p:pic>
        <p:nvPicPr>
          <p:cNvPr id="9" name="Picture 8" descr="A thermometer in the snow&#10;&#10;Description automatically generated">
            <a:extLst>
              <a:ext uri="{FF2B5EF4-FFF2-40B4-BE49-F238E27FC236}">
                <a16:creationId xmlns:a16="http://schemas.microsoft.com/office/drawing/2014/main" id="{0B4B0915-97BC-FB43-E838-F5897457950C}"/>
              </a:ext>
            </a:extLst>
          </p:cNvPr>
          <p:cNvPicPr>
            <a:picLocks noChangeAspect="1"/>
          </p:cNvPicPr>
          <p:nvPr/>
        </p:nvPicPr>
        <p:blipFill rotWithShape="1">
          <a:blip r:embed="rId2">
            <a:extLst>
              <a:ext uri="{28A0092B-C50C-407E-A947-70E740481C1C}">
                <a14:useLocalDpi xmlns:a14="http://schemas.microsoft.com/office/drawing/2010/main" val="0"/>
              </a:ext>
            </a:extLst>
          </a:blip>
          <a:srcRect l="14034" r="46379"/>
          <a:stretch/>
        </p:blipFill>
        <p:spPr>
          <a:xfrm>
            <a:off x="8109502" y="9"/>
            <a:ext cx="4082498" cy="6857985"/>
          </a:xfrm>
          <a:prstGeom prst="rect">
            <a:avLst/>
          </a:prstGeom>
        </p:spPr>
      </p:pic>
      <p:pic>
        <p:nvPicPr>
          <p:cNvPr id="11" name="Picture 10">
            <a:extLst>
              <a:ext uri="{FF2B5EF4-FFF2-40B4-BE49-F238E27FC236}">
                <a16:creationId xmlns:a16="http://schemas.microsoft.com/office/drawing/2014/main" id="{3074277E-2C5F-43E3-8DFA-D1D981158ED5}"/>
              </a:ext>
            </a:extLst>
          </p:cNvPr>
          <p:cNvPicPr>
            <a:picLocks noChangeAspect="1"/>
          </p:cNvPicPr>
          <p:nvPr/>
        </p:nvPicPr>
        <p:blipFill>
          <a:blip r:embed="rId3"/>
          <a:stretch>
            <a:fillRect/>
          </a:stretch>
        </p:blipFill>
        <p:spPr>
          <a:xfrm>
            <a:off x="1" y="55292"/>
            <a:ext cx="4037824" cy="3561118"/>
          </a:xfrm>
          <a:prstGeom prst="rect">
            <a:avLst/>
          </a:prstGeom>
        </p:spPr>
      </p:pic>
    </p:spTree>
    <p:extLst>
      <p:ext uri="{BB962C8B-B14F-4D97-AF65-F5344CB8AC3E}">
        <p14:creationId xmlns:p14="http://schemas.microsoft.com/office/powerpoint/2010/main" val="1826759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9507966-A94F-B4F7-9473-50AE651B35DC}"/>
              </a:ext>
            </a:extLst>
          </p:cNvPr>
          <p:cNvPicPr>
            <a:picLocks noChangeAspect="1"/>
          </p:cNvPicPr>
          <p:nvPr/>
        </p:nvPicPr>
        <p:blipFill rotWithShape="1">
          <a:blip r:embed="rId2"/>
          <a:srcRect l="141" r="1" b="1"/>
          <a:stretch/>
        </p:blipFill>
        <p:spPr>
          <a:xfrm>
            <a:off x="126206" y="114299"/>
            <a:ext cx="5843587" cy="4311462"/>
          </a:xfrm>
          <a:prstGeom prst="rect">
            <a:avLst/>
          </a:prstGeom>
        </p:spPr>
      </p:pic>
      <p:pic>
        <p:nvPicPr>
          <p:cNvPr id="5" name="Picture 4" descr="A person in a pool surrounded by trees&#10;&#10;Description automatically generated">
            <a:extLst>
              <a:ext uri="{FF2B5EF4-FFF2-40B4-BE49-F238E27FC236}">
                <a16:creationId xmlns:a16="http://schemas.microsoft.com/office/drawing/2014/main" id="{821F007C-A42C-DF4D-DB6F-6A7C60BC4EF4}"/>
              </a:ext>
            </a:extLst>
          </p:cNvPr>
          <p:cNvPicPr>
            <a:picLocks noChangeAspect="1"/>
          </p:cNvPicPr>
          <p:nvPr/>
        </p:nvPicPr>
        <p:blipFill rotWithShape="1">
          <a:blip r:embed="rId3">
            <a:extLst>
              <a:ext uri="{28A0092B-C50C-407E-A947-70E740481C1C}">
                <a14:useLocalDpi xmlns:a14="http://schemas.microsoft.com/office/drawing/2010/main" val="0"/>
              </a:ext>
            </a:extLst>
          </a:blip>
          <a:srcRect r="1" b="2330"/>
          <a:stretch/>
        </p:blipFill>
        <p:spPr>
          <a:xfrm>
            <a:off x="252414" y="4540954"/>
            <a:ext cx="5501615" cy="2201159"/>
          </a:xfrm>
          <a:prstGeom prst="rect">
            <a:avLst/>
          </a:prstGeom>
        </p:spPr>
      </p:pic>
      <p:sp>
        <p:nvSpPr>
          <p:cNvPr id="2" name="Title 1">
            <a:extLst>
              <a:ext uri="{FF2B5EF4-FFF2-40B4-BE49-F238E27FC236}">
                <a16:creationId xmlns:a16="http://schemas.microsoft.com/office/drawing/2014/main" id="{32D1723C-0C6E-214A-60DB-728ED37F49A3}"/>
              </a:ext>
            </a:extLst>
          </p:cNvPr>
          <p:cNvSpPr>
            <a:spLocks noGrp="1"/>
          </p:cNvSpPr>
          <p:nvPr>
            <p:ph type="ctrTitle"/>
          </p:nvPr>
        </p:nvSpPr>
        <p:spPr>
          <a:xfrm>
            <a:off x="6467707" y="707132"/>
            <a:ext cx="4861932" cy="1768436"/>
          </a:xfrm>
        </p:spPr>
        <p:txBody>
          <a:bodyPr>
            <a:normAutofit/>
          </a:bodyPr>
          <a:lstStyle/>
          <a:p>
            <a:pPr algn="just"/>
            <a:r>
              <a:rPr lang="en-US" sz="2700" dirty="0">
                <a:solidFill>
                  <a:schemeClr val="bg1"/>
                </a:solidFill>
                <a:latin typeface="Arial" panose="020B0604020202020204" pitchFamily="34" charset="0"/>
                <a:cs typeface="Arial" panose="020B0604020202020204" pitchFamily="34" charset="0"/>
              </a:rPr>
              <a:t>Create a bar chart in Power BI to highlight cities with the highest and lowest average temperatures in the dataset.</a:t>
            </a:r>
            <a:endParaRPr lang="de-CH" sz="27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07600A9-E722-5413-8C1F-44E589B44F89}"/>
              </a:ext>
            </a:extLst>
          </p:cNvPr>
          <p:cNvSpPr>
            <a:spLocks noGrp="1"/>
          </p:cNvSpPr>
          <p:nvPr>
            <p:ph type="subTitle" idx="1"/>
          </p:nvPr>
        </p:nvSpPr>
        <p:spPr>
          <a:xfrm>
            <a:off x="6095999" y="3494782"/>
            <a:ext cx="5843587" cy="3247327"/>
          </a:xfrm>
        </p:spPr>
        <p:txBody>
          <a:bodyPr>
            <a:noAutofit/>
          </a:bodyPr>
          <a:lstStyle/>
          <a:p>
            <a:pPr algn="just"/>
            <a:r>
              <a:rPr lang="en-US" sz="2200" dirty="0">
                <a:solidFill>
                  <a:schemeClr val="bg1"/>
                </a:solidFill>
                <a:latin typeface="Arial" panose="020B0604020202020204" pitchFamily="34" charset="0"/>
                <a:cs typeface="Arial" panose="020B0604020202020204" pitchFamily="34" charset="0"/>
              </a:rPr>
              <a:t>The bar charts provided showcase the average temperature for a selection of cities. The cities with the highest average temperatures stretch further to the right, indicating warmer climates, while those with shorter bars to the left have lower average temperatures. This visual comparison allows for a quick assessment of temperature ranges across different urban areas.</a:t>
            </a:r>
            <a:endParaRPr lang="de-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72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09E4B9-C9A0-F7FF-80A1-6EEBE9FD0181}"/>
              </a:ext>
            </a:extLst>
          </p:cNvPr>
          <p:cNvPicPr>
            <a:picLocks noChangeAspect="1"/>
          </p:cNvPicPr>
          <p:nvPr/>
        </p:nvPicPr>
        <p:blipFill rotWithShape="1">
          <a:blip r:embed="rId2"/>
          <a:srcRect r="-1" b="21339"/>
          <a:stretch/>
        </p:blipFill>
        <p:spPr>
          <a:xfrm>
            <a:off x="-26488" y="0"/>
            <a:ext cx="5756118" cy="3980753"/>
          </a:xfrm>
          <a:prstGeom prst="rect">
            <a:avLst/>
          </a:prstGeom>
        </p:spPr>
      </p:pic>
      <p:pic>
        <p:nvPicPr>
          <p:cNvPr id="5" name="Picture 4" descr="A weather vane with the word west and west&#10;&#10;Description automatically generated with medium confidence">
            <a:extLst>
              <a:ext uri="{FF2B5EF4-FFF2-40B4-BE49-F238E27FC236}">
                <a16:creationId xmlns:a16="http://schemas.microsoft.com/office/drawing/2014/main" id="{861B3986-0808-24B5-8D79-9312E5E2E3E1}"/>
              </a:ext>
            </a:extLst>
          </p:cNvPr>
          <p:cNvPicPr>
            <a:picLocks noChangeAspect="1"/>
          </p:cNvPicPr>
          <p:nvPr/>
        </p:nvPicPr>
        <p:blipFill rotWithShape="1">
          <a:blip r:embed="rId3">
            <a:extLst>
              <a:ext uri="{28A0092B-C50C-407E-A947-70E740481C1C}">
                <a14:useLocalDpi xmlns:a14="http://schemas.microsoft.com/office/drawing/2010/main" val="0"/>
              </a:ext>
            </a:extLst>
          </a:blip>
          <a:srcRect t="3794" r="2" b="9279"/>
          <a:stretch/>
        </p:blipFill>
        <p:spPr>
          <a:xfrm>
            <a:off x="6096000" y="145200"/>
            <a:ext cx="6095994" cy="2892209"/>
          </a:xfrm>
          <a:prstGeom prst="rect">
            <a:avLst/>
          </a:prstGeom>
        </p:spPr>
      </p:pic>
      <p:sp>
        <p:nvSpPr>
          <p:cNvPr id="2" name="Title 1">
            <a:extLst>
              <a:ext uri="{FF2B5EF4-FFF2-40B4-BE49-F238E27FC236}">
                <a16:creationId xmlns:a16="http://schemas.microsoft.com/office/drawing/2014/main" id="{7A3B0045-8EEE-9E25-330F-00D7F36554DC}"/>
              </a:ext>
            </a:extLst>
          </p:cNvPr>
          <p:cNvSpPr>
            <a:spLocks noGrp="1"/>
          </p:cNvSpPr>
          <p:nvPr>
            <p:ph type="ctrTitle"/>
          </p:nvPr>
        </p:nvSpPr>
        <p:spPr>
          <a:xfrm>
            <a:off x="326922" y="5490971"/>
            <a:ext cx="5315595" cy="1159200"/>
          </a:xfrm>
        </p:spPr>
        <p:txBody>
          <a:bodyPr anchor="ctr">
            <a:normAutofit/>
          </a:bodyPr>
          <a:lstStyle/>
          <a:p>
            <a:pPr algn="l"/>
            <a:r>
              <a:rPr lang="en-US" sz="2500" dirty="0">
                <a:solidFill>
                  <a:srgbClr val="FFFFFF"/>
                </a:solidFill>
                <a:latin typeface="Arial" panose="020B0604020202020204" pitchFamily="34" charset="0"/>
                <a:cs typeface="Arial" panose="020B0604020202020204" pitchFamily="34" charset="0"/>
              </a:rPr>
              <a:t>Create a wind rose chart in Power BI to visualize the prevailing wind directions for a selected city.</a:t>
            </a:r>
            <a:endParaRPr lang="de-CH" sz="25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7CB4A50-0BBD-6CEC-FD08-F90C542CD73A}"/>
              </a:ext>
            </a:extLst>
          </p:cNvPr>
          <p:cNvSpPr>
            <a:spLocks noGrp="1"/>
          </p:cNvSpPr>
          <p:nvPr>
            <p:ph type="subTitle" idx="1"/>
          </p:nvPr>
        </p:nvSpPr>
        <p:spPr>
          <a:xfrm>
            <a:off x="6096000" y="3429000"/>
            <a:ext cx="5769078" cy="3283800"/>
          </a:xfrm>
        </p:spPr>
        <p:txBody>
          <a:bodyPr anchor="ctr">
            <a:normAutofit fontScale="25000" lnSpcReduction="20000"/>
          </a:bodyPr>
          <a:lstStyle/>
          <a:p>
            <a:pPr algn="just"/>
            <a:r>
              <a:rPr lang="en-US" sz="8800" dirty="0">
                <a:solidFill>
                  <a:schemeClr val="tx1">
                    <a:lumMod val="95000"/>
                    <a:lumOff val="5000"/>
                  </a:schemeClr>
                </a:solidFill>
                <a:latin typeface="Arial" panose="020B0604020202020204" pitchFamily="34" charset="0"/>
                <a:cs typeface="Arial" panose="020B0604020202020204" pitchFamily="34" charset="0"/>
              </a:rPr>
              <a:t>The wind rose chart for a selected city presents the prevailing wind directions. The chart's segments represent different wind directions, with the length of each segment indicating the frequency of winds coming from that direction. The conclusion drawn from this chart is that it helps </a:t>
            </a:r>
            <a:r>
              <a:rPr lang="en-US" sz="8800" dirty="0">
                <a:solidFill>
                  <a:schemeClr val="bg1"/>
                </a:solidFill>
                <a:latin typeface="Arial" panose="020B0604020202020204" pitchFamily="34" charset="0"/>
                <a:cs typeface="Arial" panose="020B0604020202020204" pitchFamily="34" charset="0"/>
              </a:rPr>
              <a:t>identify which wind directions are most common in the selected city, which can be crucial for various planning purposes, from urban development to setting up wind farms.</a:t>
            </a:r>
          </a:p>
          <a:p>
            <a:pPr algn="l"/>
            <a:endParaRPr lang="de-CH" sz="800" dirty="0">
              <a:solidFill>
                <a:srgbClr val="FFFFFF"/>
              </a:solidFill>
            </a:endParaRPr>
          </a:p>
        </p:txBody>
      </p:sp>
    </p:spTree>
    <p:extLst>
      <p:ext uri="{BB962C8B-B14F-4D97-AF65-F5344CB8AC3E}">
        <p14:creationId xmlns:p14="http://schemas.microsoft.com/office/powerpoint/2010/main" val="4207338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EA7F7-D6CD-9C2F-7419-AEE851CEA841}"/>
              </a:ext>
            </a:extLst>
          </p:cNvPr>
          <p:cNvSpPr>
            <a:spLocks noGrp="1"/>
          </p:cNvSpPr>
          <p:nvPr>
            <p:ph type="ctrTitle"/>
          </p:nvPr>
        </p:nvSpPr>
        <p:spPr>
          <a:xfrm>
            <a:off x="289933" y="463405"/>
            <a:ext cx="5620213" cy="1789141"/>
          </a:xfrm>
        </p:spPr>
        <p:txBody>
          <a:bodyPr anchor="b">
            <a:normAutofit/>
          </a:bodyPr>
          <a:lstStyle/>
          <a:p>
            <a:pPr algn="just"/>
            <a:r>
              <a:rPr lang="en-US" sz="3000" dirty="0">
                <a:latin typeface="Arial" panose="020B0604020202020204" pitchFamily="34" charset="0"/>
                <a:cs typeface="Arial" panose="020B0604020202020204" pitchFamily="34" charset="0"/>
              </a:rPr>
              <a:t>Can you generate a Power BI heatmap illustrating the average wind speeds across cities for different months of the year?</a:t>
            </a:r>
            <a:endParaRPr lang="de-CH"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FD3F7588-8444-041C-9F57-B3DC59F95A25}"/>
              </a:ext>
            </a:extLst>
          </p:cNvPr>
          <p:cNvSpPr>
            <a:spLocks noGrp="1"/>
          </p:cNvSpPr>
          <p:nvPr>
            <p:ph type="subTitle" idx="1"/>
          </p:nvPr>
        </p:nvSpPr>
        <p:spPr>
          <a:xfrm>
            <a:off x="289933" y="4259479"/>
            <a:ext cx="8686907" cy="2342043"/>
          </a:xfrm>
        </p:spPr>
        <p:txBody>
          <a:bodyPr anchor="t">
            <a:normAutofit fontScale="47500" lnSpcReduction="20000"/>
          </a:bodyPr>
          <a:lstStyle/>
          <a:p>
            <a:pPr algn="just"/>
            <a:r>
              <a:rPr lang="en-US" sz="5500" dirty="0">
                <a:solidFill>
                  <a:srgbClr val="FFFFFF"/>
                </a:solidFill>
                <a:latin typeface="Arial" panose="020B0604020202020204" pitchFamily="34" charset="0"/>
                <a:cs typeface="Arial" panose="020B0604020202020204" pitchFamily="34" charset="0"/>
              </a:rPr>
              <a:t>The heatmap illustrates the average wind speeds across cities, with color intensity indicating the wind speed levels. Red areas show where the highest wind speeds are prevalent, while blue areas indicate lower wind speeds. The visualization reveals geographic patterns in wind behavior and can be used to analyze seasonal wind changes, which is helpful for sectors like agriculture, energy, and transportation planning.</a:t>
            </a:r>
          </a:p>
          <a:p>
            <a:pPr algn="just"/>
            <a:endParaRPr lang="de-CH" sz="1100" dirty="0">
              <a:solidFill>
                <a:srgbClr val="FFFFFF"/>
              </a:solidFill>
            </a:endParaRPr>
          </a:p>
        </p:txBody>
      </p:sp>
      <p:pic>
        <p:nvPicPr>
          <p:cNvPr id="5" name="Picture 4" descr="A calendar on a wood surface&#10;&#10;Description automatically generated">
            <a:extLst>
              <a:ext uri="{FF2B5EF4-FFF2-40B4-BE49-F238E27FC236}">
                <a16:creationId xmlns:a16="http://schemas.microsoft.com/office/drawing/2014/main" id="{2B0334E1-6E39-BBF2-9032-5B52AAC5A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6234" y="4022213"/>
            <a:ext cx="2735764" cy="2835780"/>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22DB425-E682-23DD-CACD-C58CBE8541D9}"/>
              </a:ext>
            </a:extLst>
          </p:cNvPr>
          <p:cNvPicPr>
            <a:picLocks noChangeAspect="1"/>
          </p:cNvPicPr>
          <p:nvPr/>
        </p:nvPicPr>
        <p:blipFill>
          <a:blip r:embed="rId3"/>
          <a:stretch>
            <a:fillRect/>
          </a:stretch>
        </p:blipFill>
        <p:spPr>
          <a:xfrm>
            <a:off x="5910145" y="0"/>
            <a:ext cx="6343327" cy="4022205"/>
          </a:xfrm>
          <a:prstGeom prst="rect">
            <a:avLst/>
          </a:prstGeom>
        </p:spPr>
      </p:pic>
    </p:spTree>
    <p:extLst>
      <p:ext uri="{BB962C8B-B14F-4D97-AF65-F5344CB8AC3E}">
        <p14:creationId xmlns:p14="http://schemas.microsoft.com/office/powerpoint/2010/main" val="3718790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3726E6E6-780F-4A0A-A5F4-00A5D98CD9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3" name="Oval 72">
              <a:extLst>
                <a:ext uri="{FF2B5EF4-FFF2-40B4-BE49-F238E27FC236}">
                  <a16:creationId xmlns:a16="http://schemas.microsoft.com/office/drawing/2014/main" id="{D0CE67C6-550F-4926-A0C6-3B04D135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FE779B0-F7A5-4CC4-866E-BE631E493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A0C0F8B-0FF1-48AC-AAFF-ADE67F5D3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933A1D7-4610-4093-8383-604286D8C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CF812992-42FB-42E1-BDF9-82281909A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0B7AC02-CE8D-437F-AC5D-838D3B45D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6CB7CB5-3A77-2A08-017B-9B10B6BF6678}"/>
              </a:ext>
            </a:extLst>
          </p:cNvPr>
          <p:cNvSpPr>
            <a:spLocks noGrp="1"/>
          </p:cNvSpPr>
          <p:nvPr>
            <p:ph type="ctrTitle"/>
          </p:nvPr>
        </p:nvSpPr>
        <p:spPr>
          <a:xfrm>
            <a:off x="629640" y="630936"/>
            <a:ext cx="5815651" cy="2702018"/>
          </a:xfrm>
          <a:noFill/>
        </p:spPr>
        <p:txBody>
          <a:bodyPr anchor="b">
            <a:normAutofit/>
          </a:bodyPr>
          <a:lstStyle/>
          <a:p>
            <a:pPr algn="l"/>
            <a:r>
              <a:rPr lang="en-US" sz="3700">
                <a:solidFill>
                  <a:schemeClr val="bg1"/>
                </a:solidFill>
              </a:rPr>
              <a:t>Create a Power BI scatter plot to show the relationship between wind speed and air pressure for a specific city.</a:t>
            </a:r>
            <a:endParaRPr lang="de-CH" sz="3700">
              <a:solidFill>
                <a:schemeClr val="bg1"/>
              </a:solidFill>
            </a:endParaRPr>
          </a:p>
        </p:txBody>
      </p:sp>
      <p:sp>
        <p:nvSpPr>
          <p:cNvPr id="80" name="Rectangle 79">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E06513A-997E-439F-88F7-33C92E74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00000">
            <a:off x="7037257" y="2562815"/>
            <a:ext cx="3065910" cy="3065910"/>
          </a:xfrm>
          <a:prstGeom prst="ellipse">
            <a:avLst/>
          </a:prstGeom>
          <a:gradFill>
            <a:gsLst>
              <a:gs pos="0">
                <a:schemeClr val="tx2">
                  <a:lumMod val="75000"/>
                  <a:alpha val="10000"/>
                </a:schemeClr>
              </a:gs>
              <a:gs pos="100000">
                <a:schemeClr val="tx2">
                  <a:lumMod val="7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7" name="Straight Connector 86">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D410E918-5C84-4D9A-9CFE-CD3CCB17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t air balloons in the sky&#10;&#10;Description automatically generated">
            <a:extLst>
              <a:ext uri="{FF2B5EF4-FFF2-40B4-BE49-F238E27FC236}">
                <a16:creationId xmlns:a16="http://schemas.microsoft.com/office/drawing/2014/main" id="{246ACC38-2208-5F22-0B27-3D027C763824}"/>
              </a:ext>
            </a:extLst>
          </p:cNvPr>
          <p:cNvPicPr>
            <a:picLocks noChangeAspect="1"/>
          </p:cNvPicPr>
          <p:nvPr/>
        </p:nvPicPr>
        <p:blipFill rotWithShape="1">
          <a:blip r:embed="rId2">
            <a:extLst>
              <a:ext uri="{28A0092B-C50C-407E-A947-70E740481C1C}">
                <a14:useLocalDpi xmlns:a14="http://schemas.microsoft.com/office/drawing/2010/main" val="0"/>
              </a:ext>
            </a:extLst>
          </a:blip>
          <a:srcRect l="402" r="20380"/>
          <a:stretch/>
        </p:blipFill>
        <p:spPr>
          <a:xfrm>
            <a:off x="7563868" y="630936"/>
            <a:ext cx="3998491" cy="2691517"/>
          </a:xfrm>
          <a:prstGeom prst="rect">
            <a:avLst/>
          </a:prstGeom>
        </p:spPr>
      </p:pic>
      <p:grpSp>
        <p:nvGrpSpPr>
          <p:cNvPr id="94" name="Group 9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3" y="774915"/>
            <a:ext cx="304800" cy="429768"/>
            <a:chOff x="215328" y="-46937"/>
            <a:chExt cx="304800" cy="2773841"/>
          </a:xfrm>
        </p:grpSpPr>
        <p:cxnSp>
          <p:nvCxnSpPr>
            <p:cNvPr id="95" name="Straight Connector 94">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101" name="Straight Connector 100">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7" name="Straight Connector 106">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42E84402-11E0-8FEB-2EE1-8618B218523B}"/>
              </a:ext>
            </a:extLst>
          </p:cNvPr>
          <p:cNvSpPr>
            <a:spLocks noGrp="1"/>
          </p:cNvSpPr>
          <p:nvPr>
            <p:ph type="subTitle" idx="1"/>
          </p:nvPr>
        </p:nvSpPr>
        <p:spPr>
          <a:xfrm>
            <a:off x="629641" y="3501529"/>
            <a:ext cx="5815651" cy="2627978"/>
          </a:xfrm>
          <a:noFill/>
        </p:spPr>
        <p:txBody>
          <a:bodyPr anchor="t">
            <a:normAutofit/>
          </a:bodyPr>
          <a:lstStyle/>
          <a:p>
            <a:pPr algn="l"/>
            <a:r>
              <a:rPr lang="en-US" sz="2000" b="0" i="0">
                <a:solidFill>
                  <a:schemeClr val="bg1"/>
                </a:solidFill>
                <a:effectLst/>
                <a:latin typeface="Arial" panose="020B0604020202020204" pitchFamily="34" charset="0"/>
                <a:cs typeface="Arial" panose="020B0604020202020204" pitchFamily="34" charset="0"/>
              </a:rPr>
              <a:t>The scatter plot comparing wind speed and air pressure across cities shows scattered data points, suggesting no strong correlation. This implies that in these cities, changes in wind speed do not consistently affect air pressure. Decision-makers in aviation and shipping should note that local or atmospheric conditions might play a larger role in influencing these weather elements.</a:t>
            </a:r>
            <a:endParaRPr lang="de-CH" sz="200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C8ACA79-7763-0B13-0F36-29B0F97A3300}"/>
              </a:ext>
            </a:extLst>
          </p:cNvPr>
          <p:cNvPicPr>
            <a:picLocks noChangeAspect="1"/>
          </p:cNvPicPr>
          <p:nvPr/>
        </p:nvPicPr>
        <p:blipFill>
          <a:blip r:embed="rId3"/>
          <a:stretch>
            <a:fillRect/>
          </a:stretch>
        </p:blipFill>
        <p:spPr>
          <a:xfrm>
            <a:off x="6844292" y="3451641"/>
            <a:ext cx="4633410" cy="2664210"/>
          </a:xfrm>
          <a:prstGeom prst="rect">
            <a:avLst/>
          </a:prstGeom>
        </p:spPr>
      </p:pic>
    </p:spTree>
    <p:extLst>
      <p:ext uri="{BB962C8B-B14F-4D97-AF65-F5344CB8AC3E}">
        <p14:creationId xmlns:p14="http://schemas.microsoft.com/office/powerpoint/2010/main" val="4132560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a meeting&#10;&#10;Description automatically generated">
            <a:extLst>
              <a:ext uri="{FF2B5EF4-FFF2-40B4-BE49-F238E27FC236}">
                <a16:creationId xmlns:a16="http://schemas.microsoft.com/office/drawing/2014/main" id="{9A9E9D5B-4477-75D5-06CB-F14C6B0953D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1" cy="6857990"/>
          </a:xfrm>
          <a:prstGeom prst="rect">
            <a:avLst/>
          </a:prstGeom>
        </p:spPr>
      </p:pic>
      <p:sp>
        <p:nvSpPr>
          <p:cNvPr id="8" name="Rectangle 1">
            <a:extLst>
              <a:ext uri="{FF2B5EF4-FFF2-40B4-BE49-F238E27FC236}">
                <a16:creationId xmlns:a16="http://schemas.microsoft.com/office/drawing/2014/main" id="{DDA43F93-84CE-85C7-F8FF-A36AE6CEA9EE}"/>
              </a:ext>
            </a:extLst>
          </p:cNvPr>
          <p:cNvSpPr>
            <a:spLocks noChangeArrowheads="1"/>
          </p:cNvSpPr>
          <p:nvPr/>
        </p:nvSpPr>
        <p:spPr bwMode="auto">
          <a:xfrm>
            <a:off x="184731" y="200056"/>
            <a:ext cx="6996653" cy="5799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just" fontAlgn="base">
              <a:lnSpc>
                <a:spcPct val="90000"/>
              </a:lnSpc>
              <a:spcBef>
                <a:spcPct val="0"/>
              </a:spcBef>
              <a:spcAft>
                <a:spcPts val="600"/>
              </a:spcAft>
              <a:buClrTx/>
              <a:buSzTx/>
              <a:tabLst/>
            </a:pPr>
            <a:r>
              <a:rPr kumimoji="0" lang="en-US" altLang="de-DE" sz="2200" b="0" i="0" u="none" strike="noStrike" cap="none" normalizeH="0" baseline="0" dirty="0">
                <a:ln>
                  <a:noFill/>
                </a:ln>
                <a:solidFill>
                  <a:srgbClr val="FFFFFF"/>
                </a:solidFill>
                <a:effectLst/>
              </a:rPr>
              <a:t>The dataset reveals intricate weather patterns and climatic trends across global cities, underscoring the influence of geographical coordinates on urban climates. The United States leads in urban development, with a marked number of cities compared to Israel and Canada, suggesting a strong urban growth environment. Asian cities display climatic diversity, while North American cities exhibit similar weather conditions, indicative of regional climate uniformity. Temperature and humidity levels show both cyclical patterns and extremes, with evidence of global warming in the rising temperature trend from 2012 to 2017. Wind patterns are also highlighted, with the data indicating variable correlations between wind speed and air pressure. These insights are critical for strategic planning in urban development, agriculture, energy, and transportation, and highlight the need for adaptation in response to the changing climate.</a:t>
            </a:r>
          </a:p>
          <a:p>
            <a:pPr marL="0" marR="0" lvl="0" indent="-228600" algn="just" fontAlgn="base">
              <a:lnSpc>
                <a:spcPct val="90000"/>
              </a:lnSpc>
              <a:spcBef>
                <a:spcPct val="0"/>
              </a:spcBef>
              <a:spcAft>
                <a:spcPts val="600"/>
              </a:spcAft>
              <a:buClrTx/>
              <a:buSzTx/>
              <a:buFont typeface="Arial" panose="020B0604020202020204" pitchFamily="34" charset="0"/>
              <a:buChar char="•"/>
              <a:tabLst/>
            </a:pPr>
            <a:endParaRPr kumimoji="0" lang="en-US" altLang="de-DE" sz="1400" b="0" i="0" u="none" strike="noStrike" cap="none" normalizeH="0" baseline="0" dirty="0">
              <a:ln>
                <a:noFill/>
              </a:ln>
              <a:solidFill>
                <a:srgbClr val="FFFFFF"/>
              </a:solidFill>
              <a:effectLst/>
            </a:endParaRPr>
          </a:p>
        </p:txBody>
      </p:sp>
      <p:pic>
        <p:nvPicPr>
          <p:cNvPr id="11" name="Picture 10" descr="A group of people working on laptops&#10;&#10;Description automatically generated">
            <a:extLst>
              <a:ext uri="{FF2B5EF4-FFF2-40B4-BE49-F238E27FC236}">
                <a16:creationId xmlns:a16="http://schemas.microsoft.com/office/drawing/2014/main" id="{208046AB-6488-CBEC-8127-B6D2A265CF49}"/>
              </a:ext>
            </a:extLst>
          </p:cNvPr>
          <p:cNvPicPr>
            <a:picLocks noChangeAspect="1"/>
          </p:cNvPicPr>
          <p:nvPr/>
        </p:nvPicPr>
        <p:blipFill rotWithShape="1">
          <a:blip r:embed="rId3">
            <a:extLst>
              <a:ext uri="{28A0092B-C50C-407E-A947-70E740481C1C}">
                <a14:useLocalDpi xmlns:a14="http://schemas.microsoft.com/office/drawing/2010/main" val="0"/>
              </a:ext>
            </a:extLst>
          </a:blip>
          <a:srcRect l="5879" r="1" b="1"/>
          <a:stretch/>
        </p:blipFill>
        <p:spPr>
          <a:xfrm>
            <a:off x="6627913" y="3902927"/>
            <a:ext cx="4887874" cy="2096429"/>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3" name="TextBox 2">
            <a:extLst>
              <a:ext uri="{FF2B5EF4-FFF2-40B4-BE49-F238E27FC236}">
                <a16:creationId xmlns:a16="http://schemas.microsoft.com/office/drawing/2014/main" id="{17A47040-9E0B-74C5-5594-C0A141218E09}"/>
              </a:ext>
            </a:extLst>
          </p:cNvPr>
          <p:cNvSpPr txBox="1"/>
          <p:nvPr/>
        </p:nvSpPr>
        <p:spPr>
          <a:xfrm>
            <a:off x="423746" y="401443"/>
            <a:ext cx="7984274" cy="7672039"/>
          </a:xfrm>
          <a:prstGeom prst="rect">
            <a:avLst/>
          </a:prstGeom>
        </p:spPr>
        <p:txBody>
          <a:bodyPr vert="horz" lIns="91440" tIns="45720" rIns="91440" bIns="45720" rtlCol="0">
            <a:normAutofit/>
          </a:bodyPr>
          <a:lstStyle/>
          <a:p>
            <a:pPr indent="-228600" fontAlgn="base">
              <a:lnSpc>
                <a:spcPct val="90000"/>
              </a:lnSpc>
              <a:spcBef>
                <a:spcPct val="0"/>
              </a:spcBef>
              <a:spcAft>
                <a:spcPts val="600"/>
              </a:spcAft>
              <a:buFont typeface="Arial" panose="020B0604020202020204" pitchFamily="34" charset="0"/>
              <a:buChar char="•"/>
            </a:pPr>
            <a:endParaRPr kumimoji="0" lang="en-US" altLang="de-DE" sz="800" b="1" i="0" u="none" strike="noStrike" cap="none" normalizeH="0" baseline="0" dirty="0">
              <a:ln>
                <a:noFill/>
              </a:ln>
              <a:solidFill>
                <a:schemeClr val="bg1"/>
              </a:solidFill>
              <a:effectLst/>
            </a:endParaRPr>
          </a:p>
        </p:txBody>
      </p:sp>
      <p:sp>
        <p:nvSpPr>
          <p:cNvPr id="9" name="Rectangle 2">
            <a:extLst>
              <a:ext uri="{FF2B5EF4-FFF2-40B4-BE49-F238E27FC236}">
                <a16:creationId xmlns:a16="http://schemas.microsoft.com/office/drawing/2014/main" id="{E039E46A-54B0-CE15-4331-151EBF9BBEEA}"/>
              </a:ext>
            </a:extLst>
          </p:cNvPr>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de-DE" altLang="de-DE" sz="1000" b="0" i="0" u="none" strike="noStrike" cap="none" normalizeH="0" baseline="0">
                <a:ln>
                  <a:noFill/>
                </a:ln>
                <a:solidFill>
                  <a:srgbClr val="000000"/>
                </a:solidFill>
                <a:effectLst/>
                <a:latin typeface="Söhne"/>
              </a:rPr>
            </a:br>
            <a:endParaRPr kumimoji="0" lang="de-DE" altLang="de-DE" sz="1000" b="0" i="0" u="none" strike="noStrike" cap="none" normalizeH="0" baseline="0">
              <a:ln>
                <a:noFill/>
              </a:ln>
              <a:solidFill>
                <a:schemeClr val="tx1"/>
              </a:solidFill>
              <a:effectLst/>
              <a:latin typeface="Arial" panose="020B0604020202020204" pitchFamily="34" charset="0"/>
            </a:endParaRPr>
          </a:p>
        </p:txBody>
      </p:sp>
      <p:pic>
        <p:nvPicPr>
          <p:cNvPr id="15" name="Picture 14" descr="A close-up of a word&#10;&#10;Description automatically generated">
            <a:extLst>
              <a:ext uri="{FF2B5EF4-FFF2-40B4-BE49-F238E27FC236}">
                <a16:creationId xmlns:a16="http://schemas.microsoft.com/office/drawing/2014/main" id="{E2C2632C-F417-9004-EA50-5FA2EDCF7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1941" y="0"/>
            <a:ext cx="2207011" cy="1471341"/>
          </a:xfrm>
          <a:prstGeom prst="rect">
            <a:avLst/>
          </a:prstGeom>
        </p:spPr>
      </p:pic>
    </p:spTree>
    <p:extLst>
      <p:ext uri="{BB962C8B-B14F-4D97-AF65-F5344CB8AC3E}">
        <p14:creationId xmlns:p14="http://schemas.microsoft.com/office/powerpoint/2010/main" val="3381024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C71F969-D178-553F-97D4-23E7A7C0CADB}"/>
              </a:ext>
            </a:extLst>
          </p:cNvPr>
          <p:cNvPicPr>
            <a:picLocks noChangeAspect="1"/>
          </p:cNvPicPr>
          <p:nvPr/>
        </p:nvPicPr>
        <p:blipFill rotWithShape="1">
          <a:blip r:embed="rId2"/>
          <a:srcRect t="11621" r="-2" b="1699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Picture 7">
            <a:extLst>
              <a:ext uri="{FF2B5EF4-FFF2-40B4-BE49-F238E27FC236}">
                <a16:creationId xmlns:a16="http://schemas.microsoft.com/office/drawing/2014/main" id="{62F56D09-10F5-3D01-1B06-74720B021429}"/>
              </a:ext>
            </a:extLst>
          </p:cNvPr>
          <p:cNvPicPr>
            <a:picLocks noChangeAspect="1"/>
          </p:cNvPicPr>
          <p:nvPr/>
        </p:nvPicPr>
        <p:blipFill rotWithShape="1">
          <a:blip r:embed="rId3"/>
          <a:srcRect t="4427" r="-2" b="11863"/>
          <a:stretch/>
        </p:blipFill>
        <p:spPr>
          <a:xfrm>
            <a:off x="4883025" y="3364992"/>
            <a:ext cx="7308975" cy="3493008"/>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9" name="Freeform: Shape 1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0997FEB-4F92-97A1-FB31-F8B9D172F9E8}"/>
              </a:ext>
            </a:extLst>
          </p:cNvPr>
          <p:cNvSpPr>
            <a:spLocks noGrp="1"/>
          </p:cNvSpPr>
          <p:nvPr>
            <p:ph type="title"/>
          </p:nvPr>
        </p:nvSpPr>
        <p:spPr>
          <a:xfrm>
            <a:off x="0" y="421962"/>
            <a:ext cx="5341584" cy="1681158"/>
          </a:xfrm>
        </p:spPr>
        <p:txBody>
          <a:bodyPr>
            <a:normAutofit/>
          </a:bodyPr>
          <a:lstStyle/>
          <a:p>
            <a:pPr algn="just"/>
            <a:r>
              <a:rPr lang="en-US" sz="2400" dirty="0">
                <a:latin typeface="Arial" panose="020B0604020202020204" pitchFamily="34" charset="0"/>
                <a:cs typeface="Arial" panose="020B0604020202020204" pitchFamily="34" charset="0"/>
              </a:rPr>
              <a:t>Can you create a geographical map in Power BI showing the distribution of cities in the dataset based on their latitude and longitude?</a:t>
            </a:r>
            <a:endParaRPr lang="de-CH" sz="24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9F70F357-11F7-BE03-60DC-1958FAD4DC65}"/>
              </a:ext>
            </a:extLst>
          </p:cNvPr>
          <p:cNvSpPr>
            <a:spLocks noGrp="1"/>
          </p:cNvSpPr>
          <p:nvPr>
            <p:ph idx="1"/>
          </p:nvPr>
        </p:nvSpPr>
        <p:spPr>
          <a:xfrm>
            <a:off x="448057" y="2512611"/>
            <a:ext cx="4726110" cy="3905139"/>
          </a:xfrm>
        </p:spPr>
        <p:txBody>
          <a:bodyPr>
            <a:normAutofit fontScale="92500" lnSpcReduction="10000"/>
          </a:bodyPr>
          <a:lstStyle/>
          <a:p>
            <a:pPr marL="0" indent="0" algn="just">
              <a:buNone/>
            </a:pPr>
            <a:r>
              <a:rPr lang="en-US" sz="2600" i="0" dirty="0">
                <a:effectLst/>
                <a:latin typeface="Arial" panose="020B0604020202020204" pitchFamily="34" charset="0"/>
                <a:cs typeface="Arial" panose="020B0604020202020204" pitchFamily="34" charset="0"/>
              </a:rPr>
              <a:t>The map paints a clear picture, pinpointing cities with their latitude and longitude across the varied terrains of Canada, the bustling locales of the United States, and the distinctive settings of Israel. This visual representation captures the essence of each country’s geography, highlighting how latitude and longitude coordinate to chart the diverse urban landscape</a:t>
            </a:r>
            <a:r>
              <a:rPr lang="en-US" sz="2000" i="0" dirty="0">
                <a:effectLst/>
                <a:latin typeface="Arial" panose="020B0604020202020204" pitchFamily="34" charset="0"/>
                <a:cs typeface="Arial" panose="020B0604020202020204" pitchFamily="34" charset="0"/>
              </a:rPr>
              <a:t>.</a:t>
            </a:r>
            <a:endParaRPr lang="de-CH" sz="2000" dirty="0">
              <a:latin typeface="Arial" panose="020B0604020202020204" pitchFamily="34" charset="0"/>
              <a:cs typeface="Arial" panose="020B0604020202020204" pitchFamily="34" charset="0"/>
            </a:endParaRPr>
          </a:p>
          <a:p>
            <a:pPr algn="just"/>
            <a:endParaRPr lang="de-CH" sz="2000" dirty="0"/>
          </a:p>
        </p:txBody>
      </p:sp>
    </p:spTree>
    <p:extLst>
      <p:ext uri="{BB962C8B-B14F-4D97-AF65-F5344CB8AC3E}">
        <p14:creationId xmlns:p14="http://schemas.microsoft.com/office/powerpoint/2010/main" val="3294129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7" name="Rectangle 106">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EBD75-D374-5657-B2EB-5DB5ADCDC444}"/>
              </a:ext>
            </a:extLst>
          </p:cNvPr>
          <p:cNvSpPr>
            <a:spLocks noGrp="1"/>
          </p:cNvSpPr>
          <p:nvPr>
            <p:ph type="title"/>
          </p:nvPr>
        </p:nvSpPr>
        <p:spPr>
          <a:xfrm>
            <a:off x="806825" y="457201"/>
            <a:ext cx="2844800" cy="3588870"/>
          </a:xfrm>
        </p:spPr>
        <p:txBody>
          <a:bodyPr anchor="b">
            <a:normAutofit/>
          </a:bodyPr>
          <a:lstStyle/>
          <a:p>
            <a:pPr algn="just"/>
            <a:r>
              <a:rPr lang="en-US" sz="2800" dirty="0">
                <a:solidFill>
                  <a:srgbClr val="FFFFFF"/>
                </a:solidFill>
                <a:latin typeface="Arial" panose="020B0604020202020204" pitchFamily="34" charset="0"/>
                <a:cs typeface="Arial" panose="020B0604020202020204" pitchFamily="34" charset="0"/>
              </a:rPr>
              <a:t>In Power BI, can you create a bar chart representing the top 10 countries with the highest number of cities in the dataset?</a:t>
            </a:r>
            <a:endParaRPr lang="de-CH" sz="2800" dirty="0">
              <a:solidFill>
                <a:srgbClr val="FFFFFF"/>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5D7E4D8-A57C-105C-05B1-ADD1FE6E7CCF}"/>
              </a:ext>
            </a:extLst>
          </p:cNvPr>
          <p:cNvSpPr>
            <a:spLocks noGrp="1"/>
          </p:cNvSpPr>
          <p:nvPr>
            <p:ph idx="1"/>
          </p:nvPr>
        </p:nvSpPr>
        <p:spPr>
          <a:xfrm>
            <a:off x="4649245" y="669363"/>
            <a:ext cx="3290579" cy="5534211"/>
          </a:xfrm>
        </p:spPr>
        <p:txBody>
          <a:bodyPr anchor="ctr">
            <a:normAutofit fontScale="92500" lnSpcReduction="20000"/>
          </a:bodyPr>
          <a:lstStyle/>
          <a:p>
            <a:pPr marL="0" indent="0" algn="just">
              <a:buNone/>
            </a:pPr>
            <a:r>
              <a:rPr lang="en-US" sz="2400" dirty="0">
                <a:latin typeface="Arial" panose="020B0604020202020204" pitchFamily="34" charset="0"/>
                <a:cs typeface="Arial" panose="020B0604020202020204" pitchFamily="34" charset="0"/>
              </a:rPr>
              <a:t>The chart illustrates that in the climate of urban development, the United States is leading with a significant number of cities, totaling 27, experiencing favorable conditions for growth. Israel follows with 6 cities enjoying a positive urban climate, while Canada has 3 cities that are also showing signs of thriving in their respective environments. This indicates that the United States has a much broader front of urban areas where the conditions are right for prosperity and expansion</a:t>
            </a:r>
            <a:r>
              <a:rPr lang="en-US" sz="2000" dirty="0">
                <a:latin typeface="Arial" panose="020B0604020202020204" pitchFamily="34" charset="0"/>
                <a:cs typeface="Arial" panose="020B0604020202020204" pitchFamily="34" charset="0"/>
              </a:rPr>
              <a:t>.</a:t>
            </a:r>
            <a:endParaRPr lang="de-CH"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5E1D13-375C-5525-857E-BE94731EDE47}"/>
              </a:ext>
            </a:extLst>
          </p:cNvPr>
          <p:cNvPicPr>
            <a:picLocks noChangeAspect="1"/>
          </p:cNvPicPr>
          <p:nvPr/>
        </p:nvPicPr>
        <p:blipFill rotWithShape="1">
          <a:blip r:embed="rId2"/>
          <a:srcRect b="29205"/>
          <a:stretch/>
        </p:blipFill>
        <p:spPr>
          <a:xfrm>
            <a:off x="8154161" y="292008"/>
            <a:ext cx="4037839" cy="3136988"/>
          </a:xfrm>
          <a:prstGeom prst="rect">
            <a:avLst/>
          </a:prstGeom>
        </p:spPr>
      </p:pic>
      <p:pic>
        <p:nvPicPr>
          <p:cNvPr id="5" name="Picture 4" descr="A close up of a globe&#10;&#10;Description automatically generated">
            <a:extLst>
              <a:ext uri="{FF2B5EF4-FFF2-40B4-BE49-F238E27FC236}">
                <a16:creationId xmlns:a16="http://schemas.microsoft.com/office/drawing/2014/main" id="{54DF0B10-B0C1-02B5-26A8-EDC09DBE548A}"/>
              </a:ext>
            </a:extLst>
          </p:cNvPr>
          <p:cNvPicPr>
            <a:picLocks noChangeAspect="1"/>
          </p:cNvPicPr>
          <p:nvPr/>
        </p:nvPicPr>
        <p:blipFill rotWithShape="1">
          <a:blip r:embed="rId3">
            <a:extLst>
              <a:ext uri="{28A0092B-C50C-407E-A947-70E740481C1C}">
                <a14:useLocalDpi xmlns:a14="http://schemas.microsoft.com/office/drawing/2010/main" val="0"/>
              </a:ext>
            </a:extLst>
          </a:blip>
          <a:srcRect t="39741" r="1" b="26422"/>
          <a:stretch/>
        </p:blipFill>
        <p:spPr>
          <a:xfrm>
            <a:off x="8467858" y="4071803"/>
            <a:ext cx="3724141" cy="2786192"/>
          </a:xfrm>
          <a:prstGeom prst="rect">
            <a:avLst/>
          </a:prstGeom>
        </p:spPr>
      </p:pic>
    </p:spTree>
    <p:extLst>
      <p:ext uri="{BB962C8B-B14F-4D97-AF65-F5344CB8AC3E}">
        <p14:creationId xmlns:p14="http://schemas.microsoft.com/office/powerpoint/2010/main" val="2355961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5994F2C-7221-E42F-6862-4343984BE35D}"/>
              </a:ext>
            </a:extLst>
          </p:cNvPr>
          <p:cNvPicPr>
            <a:picLocks noChangeAspect="1"/>
          </p:cNvPicPr>
          <p:nvPr/>
        </p:nvPicPr>
        <p:blipFill rotWithShape="1">
          <a:blip r:embed="rId2">
            <a:alphaModFix/>
          </a:blip>
          <a:srcRect r="-1" b="3195"/>
          <a:stretch/>
        </p:blipFill>
        <p:spPr>
          <a:xfrm>
            <a:off x="6556917" y="-5"/>
            <a:ext cx="5635082" cy="3681406"/>
          </a:xfrm>
          <a:prstGeom prst="rect">
            <a:avLst/>
          </a:prstGeom>
        </p:spPr>
      </p:pic>
      <p:pic>
        <p:nvPicPr>
          <p:cNvPr id="5" name="Picture 4" descr="A person holding a map&#10;&#10;Description automatically generated">
            <a:extLst>
              <a:ext uri="{FF2B5EF4-FFF2-40B4-BE49-F238E27FC236}">
                <a16:creationId xmlns:a16="http://schemas.microsoft.com/office/drawing/2014/main" id="{0086BE2C-819C-0BE7-C728-7983C64CA188}"/>
              </a:ext>
            </a:extLst>
          </p:cNvPr>
          <p:cNvPicPr>
            <a:picLocks noChangeAspect="1"/>
          </p:cNvPicPr>
          <p:nvPr/>
        </p:nvPicPr>
        <p:blipFill rotWithShape="1">
          <a:blip r:embed="rId3">
            <a:extLst>
              <a:ext uri="{28A0092B-C50C-407E-A947-70E740481C1C}">
                <a14:useLocalDpi xmlns:a14="http://schemas.microsoft.com/office/drawing/2010/main" val="0"/>
              </a:ext>
            </a:extLst>
          </a:blip>
          <a:srcRect t="18242" r="-1" b="19031"/>
          <a:stretch/>
        </p:blipFill>
        <p:spPr>
          <a:xfrm>
            <a:off x="4547938" y="3681409"/>
            <a:ext cx="7644062" cy="3176595"/>
          </a:xfrm>
          <a:prstGeom prst="rect">
            <a:avLst/>
          </a:prstGeom>
        </p:spPr>
      </p:pic>
      <p:sp>
        <p:nvSpPr>
          <p:cNvPr id="31" name="Rectangle 3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85038-C0BE-C9C3-B809-2FF2251C1452}"/>
              </a:ext>
            </a:extLst>
          </p:cNvPr>
          <p:cNvSpPr>
            <a:spLocks noGrp="1"/>
          </p:cNvSpPr>
          <p:nvPr>
            <p:ph type="ctrTitle"/>
          </p:nvPr>
        </p:nvSpPr>
        <p:spPr>
          <a:xfrm>
            <a:off x="838200" y="1115219"/>
            <a:ext cx="5395912" cy="2387600"/>
          </a:xfrm>
        </p:spPr>
        <p:txBody>
          <a:bodyPr>
            <a:normAutofit/>
          </a:bodyPr>
          <a:lstStyle/>
          <a:p>
            <a:pPr algn="l"/>
            <a:r>
              <a:rPr lang="en-US" sz="2800" b="1">
                <a:solidFill>
                  <a:schemeClr val="bg1"/>
                </a:solidFill>
                <a:latin typeface="Arial" panose="020B0604020202020204" pitchFamily="34" charset="0"/>
                <a:cs typeface="Arial" panose="020B0604020202020204" pitchFamily="34" charset="0"/>
              </a:rPr>
              <a:t>How does the distribution of cities in terms of latitude vary across different continents? Create a scatter plot in Power BI to illustrate this.</a:t>
            </a:r>
            <a:endParaRPr lang="de-CH" sz="2800" b="1">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1F12748-39D0-86E6-F852-B456AD7606CA}"/>
              </a:ext>
            </a:extLst>
          </p:cNvPr>
          <p:cNvSpPr>
            <a:spLocks noGrp="1"/>
          </p:cNvSpPr>
          <p:nvPr>
            <p:ph type="subTitle" idx="1"/>
          </p:nvPr>
        </p:nvSpPr>
        <p:spPr>
          <a:xfrm>
            <a:off x="838200" y="3902075"/>
            <a:ext cx="5395912" cy="1655762"/>
          </a:xfrm>
        </p:spPr>
        <p:txBody>
          <a:bodyPr>
            <a:normAutofit/>
          </a:bodyPr>
          <a:lstStyle/>
          <a:p>
            <a:pPr algn="l"/>
            <a:r>
              <a:rPr lang="en-US" sz="1900">
                <a:solidFill>
                  <a:schemeClr val="bg1"/>
                </a:solidFill>
                <a:latin typeface="Arial" panose="020B0604020202020204" pitchFamily="34" charset="0"/>
                <a:cs typeface="Arial" panose="020B0604020202020204" pitchFamily="34" charset="0"/>
              </a:rPr>
              <a:t>Asian cities are spread out across different latitudes, showing a diversity of climates across the continent. On the other hand, North American cities seem to be concentrated in one area, which could mean they share similar weather conditions across that region</a:t>
            </a:r>
            <a:r>
              <a:rPr lang="en-US" sz="1900">
                <a:solidFill>
                  <a:schemeClr val="bg1"/>
                </a:solidFill>
              </a:rPr>
              <a:t>.</a:t>
            </a:r>
          </a:p>
          <a:p>
            <a:pPr algn="l"/>
            <a:endParaRPr lang="de-CH" sz="1900">
              <a:solidFill>
                <a:schemeClr val="bg1"/>
              </a:solidFill>
            </a:endParaRPr>
          </a:p>
        </p:txBody>
      </p:sp>
      <p:cxnSp>
        <p:nvCxnSpPr>
          <p:cNvPr id="32" name="Straight Connector 3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329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ar driving down a road through rain drops&#10;&#10;Description automatically generated">
            <a:extLst>
              <a:ext uri="{FF2B5EF4-FFF2-40B4-BE49-F238E27FC236}">
                <a16:creationId xmlns:a16="http://schemas.microsoft.com/office/drawing/2014/main" id="{74E96A56-ACF6-F474-EA0E-2B326D8A9A2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3341" r="-1" b="4508"/>
          <a:stretch/>
        </p:blipFill>
        <p:spPr>
          <a:xfrm>
            <a:off x="5441795" y="-5"/>
            <a:ext cx="6750204" cy="3681406"/>
          </a:xfrm>
          <a:prstGeom prst="rect">
            <a:avLst/>
          </a:prstGeom>
        </p:spPr>
      </p:pic>
      <p:pic>
        <p:nvPicPr>
          <p:cNvPr id="7" name="Picture 6">
            <a:extLst>
              <a:ext uri="{FF2B5EF4-FFF2-40B4-BE49-F238E27FC236}">
                <a16:creationId xmlns:a16="http://schemas.microsoft.com/office/drawing/2014/main" id="{5E8E0C81-C1DC-BB3F-DD53-F541041F8035}"/>
              </a:ext>
            </a:extLst>
          </p:cNvPr>
          <p:cNvPicPr>
            <a:picLocks noChangeAspect="1"/>
          </p:cNvPicPr>
          <p:nvPr/>
        </p:nvPicPr>
        <p:blipFill rotWithShape="1">
          <a:blip r:embed="rId3"/>
          <a:srcRect t="32382" r="-1" b="4414"/>
          <a:stretch/>
        </p:blipFill>
        <p:spPr>
          <a:xfrm>
            <a:off x="4547938" y="3681409"/>
            <a:ext cx="7644062" cy="3176595"/>
          </a:xfrm>
          <a:prstGeom prst="rect">
            <a:avLst/>
          </a:prstGeom>
        </p:spPr>
      </p:pic>
      <p:sp>
        <p:nvSpPr>
          <p:cNvPr id="41" name="Rectangle 4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60DCA-70B5-CB12-60B5-CA4BEAA58DCD}"/>
              </a:ext>
            </a:extLst>
          </p:cNvPr>
          <p:cNvSpPr>
            <a:spLocks noGrp="1"/>
          </p:cNvSpPr>
          <p:nvPr>
            <p:ph type="ctrTitle"/>
          </p:nvPr>
        </p:nvSpPr>
        <p:spPr>
          <a:xfrm>
            <a:off x="838200" y="669074"/>
            <a:ext cx="5718718" cy="2286845"/>
          </a:xfrm>
        </p:spPr>
        <p:txBody>
          <a:bodyPr>
            <a:normAutofit/>
          </a:bodyPr>
          <a:lstStyle/>
          <a:p>
            <a:pPr algn="just"/>
            <a:r>
              <a:rPr lang="en-US" sz="2400" dirty="0">
                <a:solidFill>
                  <a:schemeClr val="bg1"/>
                </a:solidFill>
                <a:latin typeface="Arial" panose="020B0604020202020204" pitchFamily="34" charset="0"/>
                <a:cs typeface="Arial" panose="020B0604020202020204" pitchFamily="34" charset="0"/>
              </a:rPr>
              <a:t>Create a line chart in Power BI to display the temperature trends over time for a selected city. Highlight extreme temperature events</a:t>
            </a:r>
            <a:r>
              <a:rPr lang="en-US" sz="2400" dirty="0">
                <a:solidFill>
                  <a:schemeClr val="bg1"/>
                </a:solidFill>
              </a:rPr>
              <a:t>.</a:t>
            </a:r>
            <a:br>
              <a:rPr lang="en-US" sz="2400" dirty="0">
                <a:solidFill>
                  <a:schemeClr val="bg1"/>
                </a:solidFill>
              </a:rPr>
            </a:br>
            <a:endParaRPr lang="de-CH" sz="2400" dirty="0">
              <a:solidFill>
                <a:schemeClr val="bg1"/>
              </a:solidFill>
            </a:endParaRPr>
          </a:p>
        </p:txBody>
      </p:sp>
      <p:sp>
        <p:nvSpPr>
          <p:cNvPr id="3" name="Subtitle 2">
            <a:extLst>
              <a:ext uri="{FF2B5EF4-FFF2-40B4-BE49-F238E27FC236}">
                <a16:creationId xmlns:a16="http://schemas.microsoft.com/office/drawing/2014/main" id="{8857B58B-7E8A-CD05-FA54-57468A54A219}"/>
              </a:ext>
            </a:extLst>
          </p:cNvPr>
          <p:cNvSpPr>
            <a:spLocks noGrp="1"/>
          </p:cNvSpPr>
          <p:nvPr>
            <p:ph type="subTitle" idx="1"/>
          </p:nvPr>
        </p:nvSpPr>
        <p:spPr>
          <a:xfrm>
            <a:off x="838200" y="3902074"/>
            <a:ext cx="6967654" cy="2766355"/>
          </a:xfrm>
        </p:spPr>
        <p:txBody>
          <a:bodyPr>
            <a:noAutofit/>
          </a:bodyPr>
          <a:lstStyle/>
          <a:p>
            <a:pPr algn="just"/>
            <a:r>
              <a:rPr lang="en-US" sz="2000" b="1" dirty="0">
                <a:solidFill>
                  <a:schemeClr val="bg1"/>
                </a:solidFill>
                <a:latin typeface="Arial" panose="020B0604020202020204" pitchFamily="34" charset="0"/>
                <a:cs typeface="Arial" panose="020B0604020202020204" pitchFamily="34" charset="0"/>
              </a:rPr>
              <a:t>The line chart tracks the temperature trends over the year for a specific city. It shows a clear pattern of rising temperatures from January to July, peaking mid-year, before gradually declining towards December. Extreme temperature events can be identified by sharp peaks or drops on the chart, typically during the transition between seasons. The chart is designed to allow users to select a city and visualize its unique temperature trend, including any significant deviations from the average that might indicate heatwaves or cold snaps.</a:t>
            </a:r>
            <a:endParaRPr lang="de-CH" sz="2000" b="1" dirty="0">
              <a:solidFill>
                <a:schemeClr val="bg1"/>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07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wamp with trees and a cloudy sky&#10;&#10;Description automatically generated">
            <a:extLst>
              <a:ext uri="{FF2B5EF4-FFF2-40B4-BE49-F238E27FC236}">
                <a16:creationId xmlns:a16="http://schemas.microsoft.com/office/drawing/2014/main" id="{541B6EB8-4313-3BC5-BBC7-9DD4FCF6A1E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8708" r="25371"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06DEF661-9D78-1F5C-8A50-B43DAA833900}"/>
              </a:ext>
            </a:extLst>
          </p:cNvPr>
          <p:cNvSpPr>
            <a:spLocks noGrp="1"/>
          </p:cNvSpPr>
          <p:nvPr>
            <p:ph type="ctrTitle"/>
          </p:nvPr>
        </p:nvSpPr>
        <p:spPr>
          <a:xfrm>
            <a:off x="0" y="0"/>
            <a:ext cx="5107259" cy="2631688"/>
          </a:xfrm>
        </p:spPr>
        <p:txBody>
          <a:bodyPr>
            <a:normAutofit/>
          </a:bodyPr>
          <a:lstStyle/>
          <a:p>
            <a:pPr algn="just"/>
            <a:r>
              <a:rPr lang="en-US" sz="3200" dirty="0">
                <a:solidFill>
                  <a:srgbClr val="FFFFFF"/>
                </a:solidFill>
              </a:rPr>
              <a:t>How does humidity vary across different cities? Generate a heatmap in Power BI to visualize this variation.</a:t>
            </a:r>
            <a:br>
              <a:rPr lang="en-US" sz="4100" dirty="0">
                <a:solidFill>
                  <a:srgbClr val="FFFFFF"/>
                </a:solidFill>
              </a:rPr>
            </a:br>
            <a:endParaRPr lang="de-CH" sz="4100" dirty="0">
              <a:solidFill>
                <a:srgbClr val="FFFFFF"/>
              </a:solidFill>
            </a:endParaRPr>
          </a:p>
        </p:txBody>
      </p:sp>
      <p:sp>
        <p:nvSpPr>
          <p:cNvPr id="3" name="Subtitle 2">
            <a:extLst>
              <a:ext uri="{FF2B5EF4-FFF2-40B4-BE49-F238E27FC236}">
                <a16:creationId xmlns:a16="http://schemas.microsoft.com/office/drawing/2014/main" id="{5FB55D97-7D73-BDD1-B33D-6291B500A84D}"/>
              </a:ext>
            </a:extLst>
          </p:cNvPr>
          <p:cNvSpPr>
            <a:spLocks noGrp="1"/>
          </p:cNvSpPr>
          <p:nvPr>
            <p:ph type="subTitle" idx="1"/>
          </p:nvPr>
        </p:nvSpPr>
        <p:spPr>
          <a:xfrm>
            <a:off x="0" y="2810107"/>
            <a:ext cx="5966003" cy="3702205"/>
          </a:xfrm>
        </p:spPr>
        <p:txBody>
          <a:bodyPr>
            <a:noAutofit/>
          </a:bodyPr>
          <a:lstStyle/>
          <a:p>
            <a:pPr algn="l"/>
            <a:r>
              <a:rPr lang="en-US" dirty="0">
                <a:solidFill>
                  <a:srgbClr val="FFFFFF"/>
                </a:solidFill>
                <a:latin typeface="Arial" panose="020B0604020202020204" pitchFamily="34" charset="0"/>
                <a:cs typeface="Arial" panose="020B0604020202020204" pitchFamily="34" charset="0"/>
              </a:rPr>
              <a:t>Humidity levels fluctuate across the cities, with Jacksonville generally experiencing high humidity, while Las Vegas reports much lower levels. Vancouver shows high humidity too, similar to Jacksonville. Over the years, these trends appear consistent with each city maintaining its general position on the humidity scale.</a:t>
            </a:r>
            <a:endParaRPr lang="de-CH" dirty="0">
              <a:solidFill>
                <a:srgbClr val="FFFFFF"/>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E0FD5E7-8155-D215-1C70-E596A1AD9884}"/>
              </a:ext>
            </a:extLst>
          </p:cNvPr>
          <p:cNvPicPr>
            <a:picLocks noChangeAspect="1"/>
          </p:cNvPicPr>
          <p:nvPr/>
        </p:nvPicPr>
        <p:blipFill rotWithShape="1">
          <a:blip r:embed="rId3"/>
          <a:srcRect t="5065" r="3" b="3"/>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03096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D720E-EFB2-9E6F-015A-60E0F8C9FEB6}"/>
              </a:ext>
            </a:extLst>
          </p:cNvPr>
          <p:cNvSpPr>
            <a:spLocks noGrp="1"/>
          </p:cNvSpPr>
          <p:nvPr>
            <p:ph type="ctrTitle"/>
          </p:nvPr>
        </p:nvSpPr>
        <p:spPr>
          <a:xfrm>
            <a:off x="1142639" y="561203"/>
            <a:ext cx="9932691" cy="1165996"/>
          </a:xfrm>
        </p:spPr>
        <p:txBody>
          <a:bodyPr anchor="b">
            <a:normAutofit fontScale="90000"/>
          </a:bodyPr>
          <a:lstStyle/>
          <a:p>
            <a:r>
              <a:rPr lang="en-US" sz="2800" dirty="0">
                <a:solidFill>
                  <a:srgbClr val="FFFFFF"/>
                </a:solidFill>
                <a:latin typeface="Arial" panose="020B0604020202020204" pitchFamily="34" charset="0"/>
                <a:cs typeface="Arial" panose="020B0604020202020204" pitchFamily="34" charset="0"/>
              </a:rPr>
              <a:t>Can you create a time-series chart in Power BI showing the relationship between wind speed and air pressure for a specific city?</a:t>
            </a:r>
            <a:br>
              <a:rPr lang="en-US" sz="2300" dirty="0">
                <a:solidFill>
                  <a:srgbClr val="FFFFFF"/>
                </a:solidFill>
              </a:rPr>
            </a:br>
            <a:endParaRPr lang="de-CH" sz="2300" dirty="0">
              <a:solidFill>
                <a:srgbClr val="FFFFFF"/>
              </a:solidFill>
            </a:endParaRPr>
          </a:p>
        </p:txBody>
      </p:sp>
      <p:sp>
        <p:nvSpPr>
          <p:cNvPr id="56" name="Rectangle 55">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4797D01-BD37-F75A-DD81-C9AC2A2959A8}"/>
              </a:ext>
            </a:extLst>
          </p:cNvPr>
          <p:cNvSpPr>
            <a:spLocks noGrp="1"/>
          </p:cNvSpPr>
          <p:nvPr>
            <p:ph type="subTitle" idx="1"/>
          </p:nvPr>
        </p:nvSpPr>
        <p:spPr>
          <a:xfrm>
            <a:off x="1127570" y="1940313"/>
            <a:ext cx="9932690" cy="1450246"/>
          </a:xfrm>
        </p:spPr>
        <p:txBody>
          <a:bodyPr anchor="t">
            <a:normAutofit fontScale="92500" lnSpcReduction="10000"/>
          </a:bodyPr>
          <a:lstStyle/>
          <a:p>
            <a:pPr algn="just"/>
            <a:r>
              <a:rPr lang="en-US" dirty="0">
                <a:solidFill>
                  <a:srgbClr val="FFFFFF"/>
                </a:solidFill>
              </a:rPr>
              <a:t>The chart indicates a fluctuating relationship between wind speed and air pressure over the years. Generally, as air pressure increases, wind speed also rises, suggesting a dynamic interplay between the two atmospheric conditions. The sharpest increase in both wind speed and pressure occurs between 2015 and 2017, indicating potentially more turbulent weather conditions in this period.</a:t>
            </a:r>
            <a:endParaRPr lang="de-CH" dirty="0">
              <a:solidFill>
                <a:srgbClr val="FFFFFF"/>
              </a:solidFill>
            </a:endParaRPr>
          </a:p>
        </p:txBody>
      </p:sp>
      <p:pic>
        <p:nvPicPr>
          <p:cNvPr id="7" name="Picture 6" descr="Lightning bolts of lightening in the sky&#10;&#10;Description automatically generated">
            <a:extLst>
              <a:ext uri="{FF2B5EF4-FFF2-40B4-BE49-F238E27FC236}">
                <a16:creationId xmlns:a16="http://schemas.microsoft.com/office/drawing/2014/main" id="{B41DC1D0-FF8A-035A-E576-69C04D86F19B}"/>
              </a:ext>
            </a:extLst>
          </p:cNvPr>
          <p:cNvPicPr>
            <a:picLocks noChangeAspect="1"/>
          </p:cNvPicPr>
          <p:nvPr/>
        </p:nvPicPr>
        <p:blipFill rotWithShape="1">
          <a:blip r:embed="rId2">
            <a:extLst>
              <a:ext uri="{28A0092B-C50C-407E-A947-70E740481C1C}">
                <a14:useLocalDpi xmlns:a14="http://schemas.microsoft.com/office/drawing/2010/main" val="0"/>
              </a:ext>
            </a:extLst>
          </a:blip>
          <a:srcRect t="8916" r="2" b="1131"/>
          <a:stretch/>
        </p:blipFill>
        <p:spPr>
          <a:xfrm>
            <a:off x="-13913" y="3603672"/>
            <a:ext cx="12215178" cy="3254327"/>
          </a:xfrm>
          <a:prstGeom prst="rect">
            <a:avLst/>
          </a:prstGeom>
        </p:spPr>
      </p:pic>
      <p:pic>
        <p:nvPicPr>
          <p:cNvPr id="9" name="Picture 8">
            <a:extLst>
              <a:ext uri="{FF2B5EF4-FFF2-40B4-BE49-F238E27FC236}">
                <a16:creationId xmlns:a16="http://schemas.microsoft.com/office/drawing/2014/main" id="{66BC250F-1DFB-6B11-616B-EC125522F439}"/>
              </a:ext>
            </a:extLst>
          </p:cNvPr>
          <p:cNvPicPr>
            <a:picLocks noChangeAspect="1"/>
          </p:cNvPicPr>
          <p:nvPr/>
        </p:nvPicPr>
        <p:blipFill>
          <a:blip r:embed="rId3"/>
          <a:stretch>
            <a:fillRect/>
          </a:stretch>
        </p:blipFill>
        <p:spPr>
          <a:xfrm>
            <a:off x="7044842" y="3779785"/>
            <a:ext cx="5078449" cy="2902099"/>
          </a:xfrm>
          <a:prstGeom prst="rect">
            <a:avLst/>
          </a:prstGeom>
        </p:spPr>
      </p:pic>
    </p:spTree>
    <p:extLst>
      <p:ext uri="{BB962C8B-B14F-4D97-AF65-F5344CB8AC3E}">
        <p14:creationId xmlns:p14="http://schemas.microsoft.com/office/powerpoint/2010/main" val="2286052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ooden thermometer with a red dot&#10;&#10;Description automatically generated">
            <a:extLst>
              <a:ext uri="{FF2B5EF4-FFF2-40B4-BE49-F238E27FC236}">
                <a16:creationId xmlns:a16="http://schemas.microsoft.com/office/drawing/2014/main" id="{BCA2D3A4-0A5C-E7B9-6A0A-6B8815723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5086"/>
            <a:ext cx="4201690" cy="5282343"/>
          </a:xfrm>
          <a:prstGeom prst="rect">
            <a:avLst/>
          </a:prstGeom>
        </p:spPr>
      </p:pic>
      <p:pic>
        <p:nvPicPr>
          <p:cNvPr id="7" name="Picture 6">
            <a:extLst>
              <a:ext uri="{FF2B5EF4-FFF2-40B4-BE49-F238E27FC236}">
                <a16:creationId xmlns:a16="http://schemas.microsoft.com/office/drawing/2014/main" id="{E1C65883-377C-C753-E8D7-271725BB77DD}"/>
              </a:ext>
            </a:extLst>
          </p:cNvPr>
          <p:cNvPicPr>
            <a:picLocks noChangeAspect="1"/>
          </p:cNvPicPr>
          <p:nvPr/>
        </p:nvPicPr>
        <p:blipFill>
          <a:blip r:embed="rId3"/>
          <a:stretch>
            <a:fillRect/>
          </a:stretch>
        </p:blipFill>
        <p:spPr>
          <a:xfrm>
            <a:off x="4201686" y="0"/>
            <a:ext cx="7990314" cy="5299074"/>
          </a:xfrm>
          <a:prstGeom prst="rect">
            <a:avLst/>
          </a:prstGeom>
        </p:spPr>
      </p:pic>
      <p:sp>
        <p:nvSpPr>
          <p:cNvPr id="2" name="Title 1">
            <a:extLst>
              <a:ext uri="{FF2B5EF4-FFF2-40B4-BE49-F238E27FC236}">
                <a16:creationId xmlns:a16="http://schemas.microsoft.com/office/drawing/2014/main" id="{57D3D53C-7E4B-4F53-E629-094D162BED55}"/>
              </a:ext>
            </a:extLst>
          </p:cNvPr>
          <p:cNvSpPr>
            <a:spLocks noGrp="1"/>
          </p:cNvSpPr>
          <p:nvPr>
            <p:ph type="ctrTitle"/>
          </p:nvPr>
        </p:nvSpPr>
        <p:spPr>
          <a:xfrm>
            <a:off x="699714" y="5490971"/>
            <a:ext cx="4452149" cy="1159200"/>
          </a:xfrm>
        </p:spPr>
        <p:txBody>
          <a:bodyPr anchor="ctr">
            <a:normAutofit fontScale="90000"/>
          </a:bodyPr>
          <a:lstStyle/>
          <a:p>
            <a:pPr algn="l"/>
            <a:r>
              <a:rPr lang="en-US" sz="2500" dirty="0">
                <a:solidFill>
                  <a:srgbClr val="FFFFFF"/>
                </a:solidFill>
              </a:rPr>
              <a:t>Create a time-series line chart in Power BI to show the overall temperature trends over the entire dataset.</a:t>
            </a:r>
            <a:endParaRPr lang="de-CH" sz="2500" dirty="0">
              <a:solidFill>
                <a:srgbClr val="FFFFFF"/>
              </a:solidFill>
            </a:endParaRPr>
          </a:p>
        </p:txBody>
      </p:sp>
      <p:sp>
        <p:nvSpPr>
          <p:cNvPr id="3" name="Subtitle 2">
            <a:extLst>
              <a:ext uri="{FF2B5EF4-FFF2-40B4-BE49-F238E27FC236}">
                <a16:creationId xmlns:a16="http://schemas.microsoft.com/office/drawing/2014/main" id="{5130A6D1-62AB-68B2-5F54-C61E55B8092A}"/>
              </a:ext>
            </a:extLst>
          </p:cNvPr>
          <p:cNvSpPr>
            <a:spLocks noGrp="1"/>
          </p:cNvSpPr>
          <p:nvPr>
            <p:ph type="subTitle" idx="1"/>
          </p:nvPr>
        </p:nvSpPr>
        <p:spPr>
          <a:xfrm>
            <a:off x="4995746" y="5299075"/>
            <a:ext cx="6869331" cy="1574012"/>
          </a:xfrm>
        </p:spPr>
        <p:txBody>
          <a:bodyPr anchor="ctr">
            <a:normAutofit fontScale="92500" lnSpcReduction="10000"/>
          </a:bodyPr>
          <a:lstStyle/>
          <a:p>
            <a:pPr algn="just"/>
            <a:r>
              <a:rPr lang="en-US" dirty="0">
                <a:solidFill>
                  <a:srgbClr val="FFFFFF"/>
                </a:solidFill>
              </a:rPr>
              <a:t>The visual suggests a general upward trend in global temperatures from 2012 to 2017, with a notable increase particularly in the later years. This pattern could reflect a rising trend in average global temperatures over this time period.</a:t>
            </a:r>
            <a:endParaRPr lang="de-CH" dirty="0">
              <a:solidFill>
                <a:srgbClr val="FFFFFF"/>
              </a:solidFill>
            </a:endParaRPr>
          </a:p>
        </p:txBody>
      </p:sp>
    </p:spTree>
    <p:extLst>
      <p:ext uri="{BB962C8B-B14F-4D97-AF65-F5344CB8AC3E}">
        <p14:creationId xmlns:p14="http://schemas.microsoft.com/office/powerpoint/2010/main" val="2967213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6C1B406-D643-4021-A6F0-2DD5466970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8D1F6522-8579-43DA-854A-E28CBE13D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320D87-73DD-4D15-A224-C8D8EEC9A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8418DD-1013-4BBE-9E02-1D4D1233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4281D6D-7CDF-4C97-B54C-5FE6177B5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B64A9F5-F5A7-4276-A229-C498B4A8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A44C9B9-09AE-4D78-BBB5-972FB6088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FD78774-E6B1-184E-8B32-8C402AC26428}"/>
              </a:ext>
            </a:extLst>
          </p:cNvPr>
          <p:cNvSpPr>
            <a:spLocks noGrp="1"/>
          </p:cNvSpPr>
          <p:nvPr>
            <p:ph type="ctrTitle"/>
          </p:nvPr>
        </p:nvSpPr>
        <p:spPr>
          <a:xfrm>
            <a:off x="0" y="33555"/>
            <a:ext cx="6003078" cy="3423038"/>
          </a:xfrm>
          <a:noFill/>
        </p:spPr>
        <p:txBody>
          <a:bodyPr anchor="b">
            <a:normAutofit/>
          </a:bodyPr>
          <a:lstStyle/>
          <a:p>
            <a:pPr algn="just"/>
            <a:r>
              <a:rPr lang="en-US" sz="3700" dirty="0">
                <a:solidFill>
                  <a:schemeClr val="bg1"/>
                </a:solidFill>
                <a:latin typeface="Arial" panose="020B0604020202020204" pitchFamily="34" charset="0"/>
                <a:cs typeface="Arial" panose="020B0604020202020204" pitchFamily="34" charset="0"/>
              </a:rPr>
              <a:t>Can you create a heatmap in Power BI to visualize the busiest hours for specific weather conditions (e.g., "clear sky," "rainy")?</a:t>
            </a:r>
            <a:endParaRPr lang="de-CH" sz="3700" dirty="0">
              <a:solidFill>
                <a:schemeClr val="bg1"/>
              </a:solidFill>
              <a:latin typeface="Arial" panose="020B0604020202020204" pitchFamily="34" charset="0"/>
              <a:cs typeface="Arial" panose="020B0604020202020204" pitchFamily="34" charset="0"/>
            </a:endParaRPr>
          </a:p>
        </p:txBody>
      </p:sp>
      <p:pic>
        <p:nvPicPr>
          <p:cNvPr id="7" name="Picture 6" descr="A person looking at his watch&#10;&#10;Description automatically generated">
            <a:extLst>
              <a:ext uri="{FF2B5EF4-FFF2-40B4-BE49-F238E27FC236}">
                <a16:creationId xmlns:a16="http://schemas.microsoft.com/office/drawing/2014/main" id="{AD6B670A-23DA-2FCB-652F-E24706293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6" y="5963"/>
            <a:ext cx="6096004" cy="3423038"/>
          </a:xfrm>
          <a:prstGeom prst="rect">
            <a:avLst/>
          </a:prstGeom>
        </p:spPr>
      </p:pic>
      <p:grpSp>
        <p:nvGrpSpPr>
          <p:cNvPr id="24" name="Group 23">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34301" y="849622"/>
            <a:ext cx="304800" cy="429768"/>
            <a:chOff x="215328" y="-46937"/>
            <a:chExt cx="304800" cy="2773841"/>
          </a:xfrm>
        </p:grpSpPr>
        <p:cxnSp>
          <p:nvCxnSpPr>
            <p:cNvPr id="25" name="Straight Connector 24">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33" name="Straight Connector 32">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CE540650-8236-3F56-B4B7-45D7C0B8340F}"/>
              </a:ext>
            </a:extLst>
          </p:cNvPr>
          <p:cNvSpPr>
            <a:spLocks noGrp="1"/>
          </p:cNvSpPr>
          <p:nvPr>
            <p:ph type="subTitle" idx="1"/>
          </p:nvPr>
        </p:nvSpPr>
        <p:spPr>
          <a:xfrm>
            <a:off x="1" y="3681462"/>
            <a:ext cx="6003078" cy="2928780"/>
          </a:xfrm>
          <a:noFill/>
        </p:spPr>
        <p:txBody>
          <a:bodyPr anchor="t">
            <a:normAutofit/>
          </a:bodyPr>
          <a:lstStyle/>
          <a:p>
            <a:pPr algn="just"/>
            <a:r>
              <a:rPr lang="en-US" dirty="0">
                <a:solidFill>
                  <a:schemeClr val="bg1"/>
                </a:solidFill>
                <a:latin typeface="Arial" panose="020B0604020202020204" pitchFamily="34" charset="0"/>
                <a:cs typeface="Arial" panose="020B0604020202020204" pitchFamily="34" charset="0"/>
              </a:rPr>
              <a:t>The heatmaps suggest certain times of day are consistently busier regardless of weather conditions. Weather impacts activity levels, with some conditions associated with more activity, others with less. This data could be useful for scheduling and planning around weather patterns.</a:t>
            </a:r>
            <a:endParaRPr lang="de-CH"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9270F7F-6FFB-824F-22EB-F4C8162CD77F}"/>
              </a:ext>
            </a:extLst>
          </p:cNvPr>
          <p:cNvPicPr>
            <a:picLocks noChangeAspect="1"/>
          </p:cNvPicPr>
          <p:nvPr/>
        </p:nvPicPr>
        <p:blipFill>
          <a:blip r:embed="rId3"/>
          <a:stretch>
            <a:fillRect/>
          </a:stretch>
        </p:blipFill>
        <p:spPr>
          <a:xfrm>
            <a:off x="6092949" y="3551933"/>
            <a:ext cx="6096003" cy="3300104"/>
          </a:xfrm>
          <a:prstGeom prst="rect">
            <a:avLst/>
          </a:prstGeom>
        </p:spPr>
      </p:pic>
    </p:spTree>
    <p:extLst>
      <p:ext uri="{BB962C8B-B14F-4D97-AF65-F5344CB8AC3E}">
        <p14:creationId xmlns:p14="http://schemas.microsoft.com/office/powerpoint/2010/main" val="986828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1401</Words>
  <Application>Microsoft Office PowerPoint</Application>
  <PresentationFormat>Widescreen</PresentationFormat>
  <Paragraphs>33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Calibri</vt:lpstr>
      <vt:lpstr>Söhne</vt:lpstr>
      <vt:lpstr>Office Theme</vt:lpstr>
      <vt:lpstr>      Forecasting the Future</vt:lpstr>
      <vt:lpstr>Can you create a geographical map in Power BI showing the distribution of cities in the dataset based on their latitude and longitude?</vt:lpstr>
      <vt:lpstr>In Power BI, can you create a bar chart representing the top 10 countries with the highest number of cities in the dataset?</vt:lpstr>
      <vt:lpstr>How does the distribution of cities in terms of latitude vary across different continents? Create a scatter plot in Power BI to illustrate this.</vt:lpstr>
      <vt:lpstr>Create a line chart in Power BI to display the temperature trends over time for a selected city. Highlight extreme temperature events. </vt:lpstr>
      <vt:lpstr>How does humidity vary across different cities? Generate a heatmap in Power BI to visualize this variation. </vt:lpstr>
      <vt:lpstr>Can you create a time-series chart in Power BI showing the relationship between wind speed and air pressure for a specific city? </vt:lpstr>
      <vt:lpstr>Create a time-series line chart in Power BI to show the overall temperature trends over the entire dataset.</vt:lpstr>
      <vt:lpstr>Can you create a heatmap in Power BI to visualize the busiest hours for specific weather conditions (e.g., "clear sky," "rainy")?</vt:lpstr>
      <vt:lpstr>How does the wind speed change over the course of a day? Create a radial chart in Power BI to represent this.</vt:lpstr>
      <vt:lpstr>Create a Power BI chart comparing the temperature variations between two selected cities over a specific timeframe.</vt:lpstr>
      <vt:lpstr>Can you build a heatmap in Power BI to show the temperature ranges for cities across different countries?</vt:lpstr>
      <vt:lpstr>Create a bar chart in Power BI to highlight cities with the highest and lowest average temperatures in the dataset.</vt:lpstr>
      <vt:lpstr>Create a wind rose chart in Power BI to visualize the prevailing wind directions for a selected city.</vt:lpstr>
      <vt:lpstr>Can you generate a Power BI heatmap illustrating the average wind speeds across cities for different months of the year?</vt:lpstr>
      <vt:lpstr>Create a Power BI scatter plot to show the relationship between wind speed and air pressure for a specific city.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Forecasting the Future</dc:title>
  <dc:creator>renu shiva</dc:creator>
  <cp:lastModifiedBy>renu shiva</cp:lastModifiedBy>
  <cp:revision>2</cp:revision>
  <dcterms:created xsi:type="dcterms:W3CDTF">2024-03-27T14:01:17Z</dcterms:created>
  <dcterms:modified xsi:type="dcterms:W3CDTF">2024-03-27T17:47:19Z</dcterms:modified>
</cp:coreProperties>
</file>